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847" r:id="rId6"/>
  </p:sldMasterIdLst>
  <p:notesMasterIdLst>
    <p:notesMasterId r:id="rId113"/>
  </p:notesMasterIdLst>
  <p:handoutMasterIdLst>
    <p:handoutMasterId r:id="rId114"/>
  </p:handoutMasterIdLst>
  <p:sldIdLst>
    <p:sldId id="256" r:id="rId7"/>
    <p:sldId id="363" r:id="rId8"/>
    <p:sldId id="358" r:id="rId9"/>
    <p:sldId id="342" r:id="rId10"/>
    <p:sldId id="343" r:id="rId11"/>
    <p:sldId id="344" r:id="rId12"/>
    <p:sldId id="364" r:id="rId13"/>
    <p:sldId id="272" r:id="rId14"/>
    <p:sldId id="435" r:id="rId15"/>
    <p:sldId id="436" r:id="rId16"/>
    <p:sldId id="440" r:id="rId17"/>
    <p:sldId id="441" r:id="rId18"/>
    <p:sldId id="439" r:id="rId19"/>
    <p:sldId id="437" r:id="rId20"/>
    <p:sldId id="438" r:id="rId21"/>
    <p:sldId id="365" r:id="rId22"/>
    <p:sldId id="347" r:id="rId23"/>
    <p:sldId id="378" r:id="rId24"/>
    <p:sldId id="379" r:id="rId25"/>
    <p:sldId id="380" r:id="rId26"/>
    <p:sldId id="381" r:id="rId27"/>
    <p:sldId id="382" r:id="rId28"/>
    <p:sldId id="383" r:id="rId29"/>
    <p:sldId id="384" r:id="rId30"/>
    <p:sldId id="385" r:id="rId31"/>
    <p:sldId id="386" r:id="rId32"/>
    <p:sldId id="387" r:id="rId33"/>
    <p:sldId id="388" r:id="rId34"/>
    <p:sldId id="389" r:id="rId35"/>
    <p:sldId id="390" r:id="rId36"/>
    <p:sldId id="391" r:id="rId37"/>
    <p:sldId id="392" r:id="rId38"/>
    <p:sldId id="393" r:id="rId39"/>
    <p:sldId id="394" r:id="rId40"/>
    <p:sldId id="395" r:id="rId41"/>
    <p:sldId id="396" r:id="rId42"/>
    <p:sldId id="397" r:id="rId43"/>
    <p:sldId id="398" r:id="rId44"/>
    <p:sldId id="399" r:id="rId45"/>
    <p:sldId id="400" r:id="rId46"/>
    <p:sldId id="401" r:id="rId47"/>
    <p:sldId id="402" r:id="rId48"/>
    <p:sldId id="403" r:id="rId49"/>
    <p:sldId id="366" r:id="rId50"/>
    <p:sldId id="443" r:id="rId51"/>
    <p:sldId id="444" r:id="rId52"/>
    <p:sldId id="445" r:id="rId53"/>
    <p:sldId id="446" r:id="rId54"/>
    <p:sldId id="447" r:id="rId55"/>
    <p:sldId id="448" r:id="rId56"/>
    <p:sldId id="449" r:id="rId57"/>
    <p:sldId id="450" r:id="rId58"/>
    <p:sldId id="451" r:id="rId59"/>
    <p:sldId id="452" r:id="rId60"/>
    <p:sldId id="453" r:id="rId61"/>
    <p:sldId id="454" r:id="rId62"/>
    <p:sldId id="455" r:id="rId63"/>
    <p:sldId id="456" r:id="rId64"/>
    <p:sldId id="457" r:id="rId65"/>
    <p:sldId id="442" r:id="rId66"/>
    <p:sldId id="419" r:id="rId67"/>
    <p:sldId id="420" r:id="rId68"/>
    <p:sldId id="421" r:id="rId69"/>
    <p:sldId id="422" r:id="rId70"/>
    <p:sldId id="423" r:id="rId71"/>
    <p:sldId id="424" r:id="rId72"/>
    <p:sldId id="425" r:id="rId73"/>
    <p:sldId id="426" r:id="rId74"/>
    <p:sldId id="427" r:id="rId75"/>
    <p:sldId id="428" r:id="rId76"/>
    <p:sldId id="429" r:id="rId77"/>
    <p:sldId id="430" r:id="rId78"/>
    <p:sldId id="431" r:id="rId79"/>
    <p:sldId id="432" r:id="rId80"/>
    <p:sldId id="433" r:id="rId81"/>
    <p:sldId id="367" r:id="rId82"/>
    <p:sldId id="458" r:id="rId83"/>
    <p:sldId id="459" r:id="rId84"/>
    <p:sldId id="460" r:id="rId85"/>
    <p:sldId id="461" r:id="rId86"/>
    <p:sldId id="462" r:id="rId87"/>
    <p:sldId id="463" r:id="rId88"/>
    <p:sldId id="464" r:id="rId89"/>
    <p:sldId id="465" r:id="rId90"/>
    <p:sldId id="466" r:id="rId91"/>
    <p:sldId id="467" r:id="rId92"/>
    <p:sldId id="468" r:id="rId93"/>
    <p:sldId id="469" r:id="rId94"/>
    <p:sldId id="470" r:id="rId95"/>
    <p:sldId id="471" r:id="rId96"/>
    <p:sldId id="472" r:id="rId97"/>
    <p:sldId id="473" r:id="rId98"/>
    <p:sldId id="474" r:id="rId99"/>
    <p:sldId id="475" r:id="rId100"/>
    <p:sldId id="368" r:id="rId101"/>
    <p:sldId id="359" r:id="rId102"/>
    <p:sldId id="476" r:id="rId103"/>
    <p:sldId id="373" r:id="rId104"/>
    <p:sldId id="374" r:id="rId105"/>
    <p:sldId id="375" r:id="rId106"/>
    <p:sldId id="376" r:id="rId107"/>
    <p:sldId id="377" r:id="rId108"/>
    <p:sldId id="372" r:id="rId109"/>
    <p:sldId id="434" r:id="rId110"/>
    <p:sldId id="370" r:id="rId111"/>
    <p:sldId id="371" r:id="rId112"/>
  </p:sldIdLst>
  <p:sldSz cx="16256000" cy="9144000"/>
  <p:notesSz cx="6858000" cy="9144000"/>
  <p:defaultTex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xmlns="">
        <p15:guide id="1" orient="horz" pos="894">
          <p15:clr>
            <a:srgbClr val="A4A3A4"/>
          </p15:clr>
        </p15:guide>
        <p15:guide id="2" pos="912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8"/>
    <p:restoredTop sz="73145"/>
  </p:normalViewPr>
  <p:slideViewPr>
    <p:cSldViewPr snapToGrid="0">
      <p:cViewPr>
        <p:scale>
          <a:sx n="76" d="100"/>
          <a:sy n="76" d="100"/>
        </p:scale>
        <p:origin x="-384" y="-696"/>
      </p:cViewPr>
      <p:guideLst>
        <p:guide orient="horz" pos="894"/>
        <p:guide pos="9120"/>
      </p:guideLst>
    </p:cSldViewPr>
  </p:slideViewPr>
  <p:notesTextViewPr>
    <p:cViewPr>
      <p:scale>
        <a:sx n="100" d="100"/>
        <a:sy n="100" d="100"/>
      </p:scale>
      <p:origin x="0" y="0"/>
    </p:cViewPr>
  </p:notesTextViewPr>
  <p:sorterViewPr>
    <p:cViewPr>
      <p:scale>
        <a:sx n="66" d="100"/>
        <a:sy n="66" d="100"/>
      </p:scale>
      <p:origin x="0" y="512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101" Type="http://schemas.openxmlformats.org/officeDocument/2006/relationships/slide" Target="slides/slide95.xml"/><Relationship Id="rId102" Type="http://schemas.openxmlformats.org/officeDocument/2006/relationships/slide" Target="slides/slide96.xml"/><Relationship Id="rId103" Type="http://schemas.openxmlformats.org/officeDocument/2006/relationships/slide" Target="slides/slide97.xml"/><Relationship Id="rId104" Type="http://schemas.openxmlformats.org/officeDocument/2006/relationships/slide" Target="slides/slide98.xml"/><Relationship Id="rId105" Type="http://schemas.openxmlformats.org/officeDocument/2006/relationships/slide" Target="slides/slide99.xml"/><Relationship Id="rId106" Type="http://schemas.openxmlformats.org/officeDocument/2006/relationships/slide" Target="slides/slide100.xml"/><Relationship Id="rId107" Type="http://schemas.openxmlformats.org/officeDocument/2006/relationships/slide" Target="slides/slide101.xml"/><Relationship Id="rId108" Type="http://schemas.openxmlformats.org/officeDocument/2006/relationships/slide" Target="slides/slide102.xml"/><Relationship Id="rId109" Type="http://schemas.openxmlformats.org/officeDocument/2006/relationships/slide" Target="slides/slide103.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00" Type="http://schemas.openxmlformats.org/officeDocument/2006/relationships/slide" Target="slides/slide94.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110" Type="http://schemas.openxmlformats.org/officeDocument/2006/relationships/slide" Target="slides/slide104.xml"/><Relationship Id="rId111" Type="http://schemas.openxmlformats.org/officeDocument/2006/relationships/slide" Target="slides/slide105.xml"/><Relationship Id="rId112" Type="http://schemas.openxmlformats.org/officeDocument/2006/relationships/slide" Target="slides/slide106.xml"/><Relationship Id="rId113" Type="http://schemas.openxmlformats.org/officeDocument/2006/relationships/notesMaster" Target="notesMasters/notesMaster1.xml"/><Relationship Id="rId114" Type="http://schemas.openxmlformats.org/officeDocument/2006/relationships/handoutMaster" Target="handoutMasters/handoutMaster1.xml"/><Relationship Id="rId115" Type="http://schemas.openxmlformats.org/officeDocument/2006/relationships/printerSettings" Target="printerSettings/printerSettings1.bin"/><Relationship Id="rId116" Type="http://schemas.openxmlformats.org/officeDocument/2006/relationships/presProps" Target="presProps.xml"/><Relationship Id="rId117" Type="http://schemas.openxmlformats.org/officeDocument/2006/relationships/viewProps" Target="viewProps.xml"/><Relationship Id="rId118" Type="http://schemas.openxmlformats.org/officeDocument/2006/relationships/theme" Target="theme/theme1.xml"/><Relationship Id="rId119" Type="http://schemas.openxmlformats.org/officeDocument/2006/relationships/tableStyles" Target="tableStyles.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04CB1577-BF96-2D40-B4CA-2BF6DA80CBA7}" type="datetime1">
              <a:rPr lang="en-CA"/>
              <a:pPr>
                <a:defRPr/>
              </a:pPr>
              <a:t>3/22/16</a:t>
            </a:fld>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pPr>
                <a:defRPr/>
              </a:pPr>
              <a:t>‹#›</a:t>
            </a:fld>
            <a:endParaRPr lang="en-US" dirty="0"/>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72FDBE47-C34F-CF4A-9709-1411AD5B3286}" type="datetime1">
              <a:rPr lang="en-CA"/>
              <a:pPr>
                <a:defRPr/>
              </a:pPr>
              <a:t>3/22/16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7" name="Slide Number Placeholder 6"/>
          <p:cNvSpPr>
            <a:spLocks noGrp="1"/>
          </p:cNvSpPr>
          <p:nvPr>
            <p:ph type="sldNum" sz="quarter" idx="5"/>
          </p:nvPr>
        </p:nvSpPr>
        <p:spPr>
          <a:xfrm>
            <a:off x="6172200" y="8685213"/>
            <a:ext cx="6842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DC3734AA-3150-D947-AC52-2F5DF48BFCD5}" type="slidenum">
              <a:rPr lang="en-US"/>
              <a:pPr>
                <a:defRPr/>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dt="0"/>
  <p:notesStyle>
    <a:lvl1pPr algn="l" defTabSz="1217613" rtl="0" fontAlgn="base">
      <a:lnSpc>
        <a:spcPct val="90000"/>
      </a:lnSpc>
      <a:spcBef>
        <a:spcPct val="30000"/>
      </a:spcBef>
      <a:spcAft>
        <a:spcPts val="450"/>
      </a:spcAft>
      <a:defRPr sz="1200" kern="1200">
        <a:solidFill>
          <a:schemeClr val="tx1"/>
        </a:solidFill>
        <a:latin typeface="Arial" panose="020B0604020202020204" pitchFamily="34" charset="0"/>
        <a:ea typeface="ＭＳ Ｐゴシック" charset="0"/>
        <a:cs typeface="Arial" panose="020B0604020202020204" pitchFamily="34" charset="0"/>
      </a:defRPr>
    </a:lvl1pPr>
    <a:lvl2pPr marL="282575" indent="-1397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2pPr>
    <a:lvl3pPr marL="436563"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3pPr>
    <a:lvl4pPr marL="642938" indent="-195263"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4pPr>
    <a:lvl5pPr marL="819150"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 to</a:t>
            </a:r>
            <a:r>
              <a:rPr lang="en-US" baseline="0" dirty="0" smtClean="0"/>
              <a:t> Writing Great Unit Tests with </a:t>
            </a:r>
            <a:r>
              <a:rPr lang="en-US" baseline="0" dirty="0" err="1" smtClean="0"/>
              <a:t>ChefSpec</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96012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first</a:t>
            </a:r>
            <a:r>
              <a:rPr lang="en-US" baseline="0" dirty="0" smtClean="0"/>
              <a:t> let's talk more about the 'Resource Collection' ...</a:t>
            </a:r>
            <a:endParaRPr lang="en-US" dirty="0" smtClean="0"/>
          </a:p>
          <a:p>
            <a:endParaRPr lang="en-US" dirty="0" smtClean="0"/>
          </a:p>
          <a:p>
            <a:r>
              <a:rPr lang="en-US" dirty="0" smtClean="0"/>
              <a:t>After a</a:t>
            </a:r>
            <a:r>
              <a:rPr lang="en-US" baseline="0" dirty="0" smtClean="0"/>
              <a:t> cookbook and its recipes have been synchronized the majority of the cookbook content is loaded into memory by 'chef-client'. The recipes defined on the run list are evaluated during this time and the resources found within the recipes and any included recipes, are added to a resource collection. They are not immediately executed like one might assume.</a:t>
            </a:r>
          </a:p>
          <a:p>
            <a:endParaRPr lang="en-US" baseline="0" dirty="0" smtClean="0"/>
          </a:p>
          <a:p>
            <a:r>
              <a:rPr lang="en-US" baseline="0" dirty="0" smtClean="0"/>
              <a:t>The 'Resource Collection' is almost like a to-do list for the node. It contains the list of all the resources, in order, that need to be accomplished to bring the instance into the desired state. Later, in the converge step, the resources defined in the Resource Collection are executed and perform their various forms of test-and-repair to bring the instance into the desired state.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59147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ChefSpec</a:t>
            </a:r>
            <a:r>
              <a:rPr lang="en-US" dirty="0" smtClean="0"/>
              <a:t> provides</a:t>
            </a:r>
            <a:r>
              <a:rPr lang="en-US" baseline="0" dirty="0" smtClean="0"/>
              <a:t> a method for us to create an in-memory execution of applying the run list, building the resource collection, and then setting up expectations about the state of the resource collection. </a:t>
            </a:r>
            <a:r>
              <a:rPr lang="en-US" baseline="0" dirty="0" err="1" smtClean="0"/>
              <a:t>ChefSpec</a:t>
            </a:r>
            <a:r>
              <a:rPr lang="en-US" baseline="0" dirty="0" smtClean="0"/>
              <a:t>, similar to </a:t>
            </a:r>
            <a:r>
              <a:rPr lang="en-US" baseline="0" dirty="0" err="1" smtClean="0"/>
              <a:t>ServerSpec</a:t>
            </a:r>
            <a:r>
              <a:rPr lang="en-US" baseline="0" dirty="0" smtClean="0"/>
              <a:t> is built on top of RSpec; relying on it to provide the core framework and language. The benefit to us is that a lot of the same language constructs are employed.</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88784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Verifying the resource collection with </a:t>
            </a:r>
            <a:r>
              <a:rPr lang="en-US" baseline="0" dirty="0" err="1" smtClean="0"/>
              <a:t>ChefSpec</a:t>
            </a:r>
            <a:r>
              <a:rPr lang="en-US" baseline="0" dirty="0" smtClean="0"/>
              <a:t> requires far fewer external dependencies and that allows us to get feedback faster but at the cost of not applying the recipes we write against a test instance. This opens us up to situations were we could compose recipes and execute examples that are shown to work because they were correctly added to the resource collection but fail when it comes time for the recipes to apply the desired state against a test instance.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830958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the integration test, the one defined in </a:t>
            </a:r>
            <a:r>
              <a:rPr lang="en-US" baseline="0" dirty="0" err="1" smtClean="0"/>
              <a:t>ServerSpec</a:t>
            </a:r>
            <a:r>
              <a:rPr lang="en-US" baseline="0" dirty="0" smtClean="0"/>
              <a:t>, executed through Test Kitchen to ensure the recipes we write behave as we expect on the test instances we define. The benefit of writing tests focused around the Resource Collection will allow us to gain feedback quickly and build a better development workflow.</a:t>
            </a:r>
          </a:p>
          <a:p>
            <a:endParaRPr lang="en-US" baseline="0" dirty="0" smtClean="0"/>
          </a:p>
          <a:p>
            <a:r>
              <a:rPr lang="en-US" baseline="0" dirty="0" smtClean="0"/>
              <a:t>This next group exercise we will review the existing </a:t>
            </a:r>
            <a:r>
              <a:rPr lang="en-US" baseline="0" dirty="0" err="1" smtClean="0"/>
              <a:t>ChefSpec</a:t>
            </a:r>
            <a:r>
              <a:rPr lang="en-US" baseline="0" dirty="0" smtClean="0"/>
              <a:t> specifications defined for us and how we can expand them to capture our additional expectations about the Resource Collection.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216429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generating recipe files we were also given a matching specification </a:t>
            </a:r>
            <a:r>
              <a:rPr lang="en-US" dirty="0" smtClean="0"/>
              <a:t>file in the</a:t>
            </a:r>
            <a:r>
              <a:rPr lang="en-US" baseline="0" dirty="0" smtClean="0"/>
              <a:t> 'spec/unit' directory. The </a:t>
            </a:r>
            <a:r>
              <a:rPr lang="en-US" baseline="0" dirty="0" err="1" smtClean="0"/>
              <a:t>ChefSpec</a:t>
            </a:r>
            <a:r>
              <a:rPr lang="en-US" baseline="0" dirty="0" smtClean="0"/>
              <a:t> defined specifications are all contained within this directory.</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7733770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up the default</a:t>
            </a:r>
            <a:r>
              <a:rPr lang="en-US" baseline="0" dirty="0" smtClean="0"/>
              <a:t> specification file and lets read through and begin to understand the initial expectation that is automatically defined.</a:t>
            </a:r>
          </a:p>
          <a:p>
            <a:endParaRPr lang="en-US" baseline="0" dirty="0" smtClean="0"/>
          </a:p>
          <a:p>
            <a:r>
              <a:rPr lang="en-US" baseline="0" dirty="0" smtClean="0"/>
              <a:t>The expectations defined in this initially generated specification file should look a little familiar. This is because </a:t>
            </a:r>
            <a:r>
              <a:rPr lang="en-US" baseline="0" dirty="0" err="1" smtClean="0"/>
              <a:t>ChefSpec</a:t>
            </a:r>
            <a:r>
              <a:rPr lang="en-US" baseline="0" dirty="0" smtClean="0"/>
              <a:t> is built on </a:t>
            </a:r>
            <a:r>
              <a:rPr lang="en-US" baseline="0" dirty="0" err="1" smtClean="0"/>
              <a:t>Rspec</a:t>
            </a:r>
            <a:r>
              <a:rPr lang="en-US" baseline="0" dirty="0" smtClean="0"/>
              <a:t>. Similar to how </a:t>
            </a:r>
            <a:r>
              <a:rPr lang="en-US" baseline="0" dirty="0" err="1" smtClean="0"/>
              <a:t>ServerSpec</a:t>
            </a:r>
            <a:r>
              <a:rPr lang="en-US" baseline="0" dirty="0" smtClean="0"/>
              <a:t> is built. </a:t>
            </a:r>
            <a:r>
              <a:rPr lang="en-US" baseline="0" dirty="0" err="1" smtClean="0"/>
              <a:t>ChefSpec</a:t>
            </a:r>
            <a:r>
              <a:rPr lang="en-US" baseline="0" dirty="0" smtClean="0"/>
              <a:t> requires a little more setup as we are creating an in-memory execution.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515810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often common for specification files to share similar functionality. As your suite of examples grows you will often move common, shared expectations and helpers to a common file that is required here at the top of the file. This will load the contents of the '</a:t>
            </a:r>
            <a:r>
              <a:rPr lang="en-US" baseline="0" dirty="0" err="1" smtClean="0"/>
              <a:t>spec_helper</a:t>
            </a:r>
            <a:r>
              <a:rPr lang="en-US" baseline="0" dirty="0" smtClean="0"/>
              <a:t>' file found within the root of the 'spec' directory.</a:t>
            </a:r>
          </a:p>
          <a:p>
            <a:endParaRPr lang="en-US" baseline="0" dirty="0" smtClean="0"/>
          </a:p>
          <a:p>
            <a:r>
              <a:rPr lang="en-US" baseline="0" dirty="0" err="1" smtClean="0"/>
              <a:t>ChefSpec</a:t>
            </a:r>
            <a:r>
              <a:rPr lang="en-US" baseline="0" dirty="0" smtClean="0"/>
              <a:t> employs </a:t>
            </a:r>
            <a:r>
              <a:rPr lang="en-US" baseline="0" dirty="0" err="1" smtClean="0"/>
              <a:t>RSpec's</a:t>
            </a:r>
            <a:r>
              <a:rPr lang="en-US" baseline="0" dirty="0" smtClean="0"/>
              <a:t> example groups to describe the cookbook's recipe. This is stating that the examples we defined within this outer example group all relate to the </a:t>
            </a:r>
            <a:r>
              <a:rPr lang="en-US" baseline="0" dirty="0" err="1" smtClean="0"/>
              <a:t>httpd</a:t>
            </a:r>
            <a:r>
              <a:rPr lang="en-US" baseline="0" dirty="0" smtClean="0"/>
              <a:t> cookbook's default recipe. Within this example group we see another context that is defined. This time using the method 'context'. 'context' and 'describe' are exactly same in almost every way. A lot of developers like to use context as it more clearly states that the example group is focused on a particular scenario. In this instance the particular scenario we are going to be specifying examples in a scenario where all the attributes are default on an unspecified platform.</a:t>
            </a:r>
          </a:p>
          <a:p>
            <a:endParaRPr lang="en-US" baseline="0" dirty="0" smtClean="0"/>
          </a:p>
          <a:p>
            <a:r>
              <a:rPr lang="en-US" baseline="0" dirty="0" smtClean="0"/>
              <a:t>Instructor Note: 'describe' and 'context' are almost completely interchangeable with one exception. 'context' cannot be used as the outermost example group.</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45175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Within the inner context we finally set the stage for us to define our examples with their expectations. There is a single example defined and that is stating that when the chef run evaluates and creates the resource collection it should do so without raising an error. A situation that might raise an error is if we included a recipe that does not exist or if we were to use a resources type that does not exist.</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283567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The '</a:t>
            </a:r>
            <a:r>
              <a:rPr lang="en-US" baseline="0" dirty="0" err="1" smtClean="0"/>
              <a:t>chef_run</a:t>
            </a:r>
            <a:r>
              <a:rPr lang="en-US" baseline="0" dirty="0" smtClean="0"/>
              <a:t>' helper there is being provided by the 'let' defined above the example within the same context. Defining the '</a:t>
            </a:r>
            <a:r>
              <a:rPr lang="en-US" baseline="0" dirty="0" err="1" smtClean="0"/>
              <a:t>chef_run</a:t>
            </a:r>
            <a:r>
              <a:rPr lang="en-US" baseline="0" dirty="0" smtClean="0"/>
              <a:t>' in the 'let' above is done with a Ruby Symbol. This is simply naming it so that it can be used within any of the examples in the current context and even sub-contexts. The helper is simply executing some code that sets up an in-memory chef-client run with a Chef Server.</a:t>
            </a:r>
          </a:p>
          <a:p>
            <a:endParaRPr lang="en-US" baseline="0" dirty="0" smtClean="0"/>
          </a:p>
          <a:p>
            <a:r>
              <a:rPr lang="en-US" baseline="0" dirty="0" smtClean="0"/>
              <a:t>The '</a:t>
            </a:r>
            <a:r>
              <a:rPr lang="en-US" baseline="0" dirty="0" err="1" smtClean="0"/>
              <a:t>ServerRunner</a:t>
            </a:r>
            <a:r>
              <a:rPr lang="en-US" baseline="0" dirty="0" smtClean="0"/>
              <a:t>' is a class defined within the '</a:t>
            </a:r>
            <a:r>
              <a:rPr lang="en-US" baseline="0" dirty="0" err="1" smtClean="0"/>
              <a:t>ChefSpec</a:t>
            </a:r>
            <a:r>
              <a:rPr lang="en-US" baseline="0" dirty="0" smtClean="0"/>
              <a:t>' namespace. All Ruby classes have  the method 'new' which will return an object which is a new instance of that described class. The object is stored in a local variable, named 'runner', which immediately invokes a method 'converge' with a single parameter '</a:t>
            </a:r>
            <a:r>
              <a:rPr lang="en-US" baseline="0" dirty="0" err="1" smtClean="0"/>
              <a:t>described_recipe</a:t>
            </a:r>
            <a:r>
              <a:rPr lang="en-US" baseline="0" dirty="0" smtClean="0"/>
              <a:t>'</a:t>
            </a:r>
          </a:p>
          <a:p>
            <a:endParaRPr lang="en-US" baseline="0" dirty="0" smtClean="0"/>
          </a:p>
          <a:p>
            <a:r>
              <a:rPr lang="en-US" baseline="0" dirty="0" smtClean="0"/>
              <a:t>The parameter '</a:t>
            </a:r>
            <a:r>
              <a:rPr lang="en-US" baseline="0" dirty="0" err="1" smtClean="0"/>
              <a:t>described_recipe</a:t>
            </a:r>
            <a:r>
              <a:rPr lang="en-US" baseline="0" dirty="0" smtClean="0"/>
              <a:t>' refers to the recipe defined in the outermost describe. This is mostly for convenience so that we do not have to redefine the same String multiple times within the same specification file.</a:t>
            </a:r>
          </a:p>
          <a:p>
            <a:endParaRPr lang="en-US" baseline="0" dirty="0" smtClean="0"/>
          </a:p>
          <a:p>
            <a:r>
              <a:rPr lang="en-US" baseline="0" dirty="0" smtClean="0"/>
              <a:t>The goal of this single, boilerplate example is very simple: perform a chef-client run and ensure there are no errors. Now, let's execute this specification.</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228311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execute the</a:t>
            </a:r>
            <a:r>
              <a:rPr lang="en-US" baseline="0" dirty="0" smtClean="0"/>
              <a:t> specification file defined you will need to run the command '</a:t>
            </a:r>
            <a:r>
              <a:rPr lang="en-US" baseline="0" dirty="0" err="1" smtClean="0"/>
              <a:t>rspec</a:t>
            </a:r>
            <a:r>
              <a:rPr lang="en-US" baseline="0" dirty="0" smtClean="0"/>
              <a:t>'. The '</a:t>
            </a:r>
            <a:r>
              <a:rPr lang="en-US" baseline="0" dirty="0" err="1" smtClean="0"/>
              <a:t>rspec</a:t>
            </a:r>
            <a:r>
              <a:rPr lang="en-US" baseline="0" dirty="0" smtClean="0"/>
              <a:t>' command was installed with the Chef Development Kit (</a:t>
            </a:r>
            <a:r>
              <a:rPr lang="en-US" baseline="0" dirty="0" err="1" smtClean="0"/>
              <a:t>ChefDK</a:t>
            </a:r>
            <a:r>
              <a:rPr lang="en-US" baseline="0" dirty="0" smtClean="0"/>
              <a:t>) on the workstation. It is contained in an additional folder of tools embedded within the </a:t>
            </a:r>
            <a:r>
              <a:rPr lang="en-US" baseline="0" dirty="0" err="1" smtClean="0"/>
              <a:t>ChefDK</a:t>
            </a:r>
            <a:r>
              <a:rPr lang="en-US" baseline="0" dirty="0" smtClean="0"/>
              <a:t> that are not added to the system path. This is because some Chef developers are Ruby developers and may already have a version of RSpec installed. Specifying the 'chef exec' as a prefix loads the context of all these embedded tools and allows them to be executed on the command-line.</a:t>
            </a:r>
          </a:p>
          <a:p>
            <a:endParaRPr lang="en-US" baseline="0" dirty="0" smtClean="0"/>
          </a:p>
          <a:p>
            <a:r>
              <a:rPr lang="en-US" baseline="0" dirty="0" smtClean="0"/>
              <a:t>The '</a:t>
            </a:r>
            <a:r>
              <a:rPr lang="en-US" baseline="0" dirty="0" err="1" smtClean="0"/>
              <a:t>rspec</a:t>
            </a:r>
            <a:r>
              <a:rPr lang="en-US" baseline="0" dirty="0" smtClean="0"/>
              <a:t>' command accepts many parameters. The most important one is used here and that is specifying the file path to the specification we want to execute. When the command executes a summary of the executed examples will be displayed at the bottom. At this moment it looks like the one expectation completes successfully. The chef run completes without any errors.</a:t>
            </a:r>
          </a:p>
          <a:p>
            <a:endParaRPr lang="en-US" baseline="0" dirty="0" smtClean="0"/>
          </a:p>
          <a:p>
            <a:r>
              <a:rPr lang="en-US" baseline="0" dirty="0" smtClean="0"/>
              <a:t>Instructor Note: On the workstations the learners do not need to prepend the </a:t>
            </a:r>
            <a:r>
              <a:rPr lang="en-US" baseline="0" dirty="0" err="1" smtClean="0"/>
              <a:t>rspec</a:t>
            </a:r>
            <a:r>
              <a:rPr lang="en-US" baseline="0" dirty="0" smtClean="0"/>
              <a:t> command with 'chef exec'. This is because '</a:t>
            </a:r>
            <a:r>
              <a:rPr lang="en-US" baseline="0" dirty="0" err="1" smtClean="0"/>
              <a:t>rspec</a:t>
            </a:r>
            <a:r>
              <a:rPr lang="en-US" baseline="0" dirty="0" smtClean="0"/>
              <a:t>' and all the other tools embedded in the </a:t>
            </a:r>
            <a:r>
              <a:rPr lang="en-US" baseline="0" dirty="0" err="1" smtClean="0"/>
              <a:t>ChefDK</a:t>
            </a:r>
            <a:r>
              <a:rPr lang="en-US" baseline="0" dirty="0" smtClean="0"/>
              <a:t> have been added to the path. On a learner's local system this is likely not the case and so they will need to type this entire command with prefix.</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76221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start let me introduce myself.</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67255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the language and the tool that will allow us to express our expectations. We now need to examine the recipe again to see what example or examples we want to define within the specification file.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77726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Within the</a:t>
            </a:r>
            <a:r>
              <a:rPr lang="en-US" baseline="0" dirty="0" smtClean="0"/>
              <a:t> default recipe we commented out the line that included the install recipe from the </a:t>
            </a:r>
            <a:r>
              <a:rPr lang="en-US" baseline="0" dirty="0" err="1" smtClean="0"/>
              <a:t>httpd</a:t>
            </a:r>
            <a:r>
              <a:rPr lang="en-US" baseline="0" dirty="0" smtClean="0"/>
              <a:t> cookbook. This seems like an expectation that we want to define. When converging the default recipe we expect that the install recipe from the </a:t>
            </a:r>
            <a:r>
              <a:rPr lang="en-US" baseline="0" dirty="0" err="1" smtClean="0"/>
              <a:t>httpd</a:t>
            </a:r>
            <a:r>
              <a:rPr lang="en-US" baseline="0" dirty="0" smtClean="0"/>
              <a:t> cookbook would be included.</a:t>
            </a:r>
          </a:p>
          <a:p>
            <a:endParaRPr lang="en-US" baseline="0" dirty="0" smtClean="0"/>
          </a:p>
          <a:p>
            <a:r>
              <a:rPr lang="en-US" baseline="0" dirty="0" smtClean="0"/>
              <a:t>We do not yet know how to define this expectation but we know the work that we want to accomplish. So lets take this one step at a time then and first capture the description for the example even if we do not yet know how to express the expectation.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915987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Returning</a:t>
            </a:r>
            <a:r>
              <a:rPr lang="en-US" baseline="0" dirty="0" smtClean="0"/>
              <a:t> to the specification we can describe the example that we want to create without having to know how to define the expectation by defining an example without the block. RSpec treats these examples without the associated block as a pending test.</a:t>
            </a:r>
          </a:p>
          <a:p>
            <a:endParaRPr lang="en-US" baseline="0" dirty="0" smtClean="0"/>
          </a:p>
          <a:p>
            <a:r>
              <a:rPr lang="en-US" baseline="0" dirty="0" smtClean="0"/>
              <a:t>This is an incredibly useful feature when you want to start expressing your examples. This allows you to quickly identify all the examples without getting mired in the details of their implementation.</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78738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executing '</a:t>
            </a:r>
            <a:r>
              <a:rPr lang="en-US" baseline="0" dirty="0" err="1" smtClean="0"/>
              <a:t>rspec</a:t>
            </a:r>
            <a:r>
              <a:rPr lang="en-US" baseline="0" dirty="0" smtClean="0"/>
              <a:t>' again we should see the new pending example that we defined within the specification file.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389440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RSpec's</a:t>
            </a:r>
            <a:r>
              <a:rPr lang="en-US" baseline="0" dirty="0" smtClean="0"/>
              <a:t> pending summary is similar to the failure summary. The pending examples are identified and then finally they are collected together in list. Each pending example will show the words you used in the description text in a single sentence. Below that it will state the example is not yet implemented and then finally display the file path and line number of where it can be found.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7850430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summary will</a:t>
            </a:r>
            <a:r>
              <a:rPr lang="en-US" baseline="0" dirty="0" smtClean="0"/>
              <a:t> now display that an additional example has been added and it will be reported as being set to pending.</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718860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defined</a:t>
            </a:r>
            <a:r>
              <a:rPr lang="en-US" baseline="0" dirty="0" smtClean="0"/>
              <a:t> the pending example, setting up the work for ourselves, it is time to learn how to express the expectation.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7066207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understand how to express an expectation we need to go to the documentation. The </a:t>
            </a:r>
            <a:r>
              <a:rPr lang="en-US" baseline="0" dirty="0" err="1" smtClean="0"/>
              <a:t>ChefSpec</a:t>
            </a:r>
            <a:r>
              <a:rPr lang="en-US" baseline="0" dirty="0" smtClean="0"/>
              <a:t> README provides a wealth of examples in the README. In the past an '</a:t>
            </a:r>
            <a:r>
              <a:rPr lang="en-US" baseline="0" dirty="0" err="1" smtClean="0"/>
              <a:t>include_recipe</a:t>
            </a:r>
            <a:r>
              <a:rPr lang="en-US" baseline="0" dirty="0" smtClean="0"/>
              <a:t>' example has been one of the many examples shared in the README. Use the search feature of your browser to find it within the document.</a:t>
            </a:r>
          </a:p>
          <a:p>
            <a:endParaRPr lang="en-US" baseline="0" dirty="0" smtClean="0"/>
          </a:p>
          <a:p>
            <a:r>
              <a:rPr lang="en-US" baseline="0" dirty="0" smtClean="0"/>
              <a:t>If it is not there, the </a:t>
            </a:r>
            <a:r>
              <a:rPr lang="en-US" baseline="0" dirty="0" err="1" smtClean="0"/>
              <a:t>ChefSpec</a:t>
            </a:r>
            <a:r>
              <a:rPr lang="en-US" baseline="0" dirty="0" smtClean="0"/>
              <a:t> project has a top-level folder named 'examples' which contains examples for nearly every feature that </a:t>
            </a:r>
            <a:r>
              <a:rPr lang="en-US" baseline="0" dirty="0" err="1" smtClean="0"/>
              <a:t>ChefSpec</a:t>
            </a:r>
            <a:r>
              <a:rPr lang="en-US" baseline="0" dirty="0" smtClean="0"/>
              <a:t> is able to define expectations. Searching through there you will find a folder titled '</a:t>
            </a:r>
            <a:r>
              <a:rPr lang="en-US" baseline="0" dirty="0" err="1" smtClean="0"/>
              <a:t>include_recipe</a:t>
            </a:r>
            <a:r>
              <a:rPr lang="en-US" baseline="0" dirty="0" smtClean="0"/>
              <a:t>', within it should a folder the shows the recipes and the matching specifications.</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780739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Returning</a:t>
            </a:r>
            <a:r>
              <a:rPr lang="en-US" baseline="0" dirty="0" smtClean="0"/>
              <a:t> to the specification file we now need to expand the example to include the expectation we want to write. To do that we add a 'do' to the end of the example. We move to the next line, indent two spaces and then define the following expectation. The expectation uses a natural language way of expressing the expectation. Here we are expressing the expectation that the '</a:t>
            </a:r>
            <a:r>
              <a:rPr lang="en-US" baseline="0" dirty="0" err="1" smtClean="0"/>
              <a:t>chef_run</a:t>
            </a:r>
            <a:r>
              <a:rPr lang="en-US" baseline="0" dirty="0" smtClean="0"/>
              <a:t>' includes the recipe with the specified name.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5914859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the example defined with the expectation when we execute '</a:t>
            </a:r>
            <a:r>
              <a:rPr lang="en-US" baseline="0" dirty="0" err="1" smtClean="0"/>
              <a:t>rspec</a:t>
            </a:r>
            <a:r>
              <a:rPr lang="en-US" baseline="0" dirty="0" smtClean="0"/>
              <a:t>' we see the failure that eluded us we ran 'kitchen converge &amp; verify' on an existing very quickly.</a:t>
            </a:r>
          </a:p>
          <a:p>
            <a:endParaRPr lang="en-US" baseline="0" dirty="0" smtClean="0"/>
          </a:p>
          <a:p>
            <a:r>
              <a:rPr lang="en-US" baseline="0" dirty="0" smtClean="0"/>
              <a:t>The failure summary here is similar to the failure summary return by RSpec when employed by Test Kitchen. The example is displayed, the expectation is expressed, the failure to meet expectation and file name and line number within the file where to find the expectation.</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122927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586377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we have a failing test it is time to fix the problem.</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957774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Returning</a:t>
            </a:r>
            <a:r>
              <a:rPr lang="en-US" baseline="0" dirty="0" smtClean="0"/>
              <a:t> to the default recipe it is time to restore the code that we previously commented out.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501733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Executing</a:t>
            </a:r>
            <a:r>
              <a:rPr lang="en-US" baseline="0" dirty="0" smtClean="0"/>
              <a:t> '</a:t>
            </a:r>
            <a:r>
              <a:rPr lang="en-US" baseline="0" dirty="0" err="1" smtClean="0"/>
              <a:t>rspec</a:t>
            </a:r>
            <a:r>
              <a:rPr lang="en-US" baseline="0" dirty="0" smtClean="0"/>
              <a:t>' one more time should show the previous failing example now as a passing example.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506704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a:t>
            </a:r>
            <a:r>
              <a:rPr lang="en-US" baseline="0" dirty="0" smtClean="0"/>
              <a:t> can confidently state that the default recipe includes the install recipe and we can receive this verification in a faster feedback cycle then we saw with running 'kitchen test'.</a:t>
            </a:r>
          </a:p>
          <a:p>
            <a:endParaRPr lang="en-US" baseline="0" dirty="0" smtClean="0"/>
          </a:p>
          <a:p>
            <a:r>
              <a:rPr lang="en-US" baseline="0" dirty="0" smtClean="0"/>
              <a:t>Mutation testing is not Test Driven Development (TDD) but the act that we performed was fairly close. This is a tactic that is useful when you are writing expectations for already defined recipes for existing cookbooks or when it feels near impossible to start with the tests first. This process does one of the important aspects of TDD which is ensure the expectations we set correctly capture the state of the code.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887139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76072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we continued to use the mutation testing approach we would find similar problems with in the other recipes that we developed. Together let's work through defining examples for this recipe and then you will have a lab later to complete the remaining recipes.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594184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 when we generated the recipe with the</a:t>
            </a:r>
            <a:r>
              <a:rPr lang="en-US" baseline="0" dirty="0" smtClean="0"/>
              <a:t> 'chef' command-line utility a matching specification file was also generated. Similar to the default recipe specification the install recipe specification contains a single example that ensures that the chef run completes without error.</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11780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a:t>
            </a:r>
            <a:r>
              <a:rPr lang="en-US" dirty="0" err="1" smtClean="0"/>
              <a:t>rspec</a:t>
            </a:r>
            <a:r>
              <a:rPr lang="en-US" dirty="0" smtClean="0"/>
              <a:t>'</a:t>
            </a:r>
            <a:r>
              <a:rPr lang="en-US" baseline="0" dirty="0" smtClean="0"/>
              <a:t> we can verify that the one example completes successfully.</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827967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t>
            </a:r>
            <a:r>
              <a:rPr lang="en-US" dirty="0" smtClean="0"/>
              <a:t>install</a:t>
            </a:r>
            <a:r>
              <a:rPr lang="en-US" baseline="0" dirty="0" smtClean="0"/>
              <a:t> recipe installs the necessary the necessary software for the webserver. We can start by writing a pending example.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44306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it is</a:t>
            </a:r>
            <a:r>
              <a:rPr lang="en-US" baseline="0" dirty="0" smtClean="0"/>
              <a:t> time returned to the documentation. Again, the </a:t>
            </a:r>
            <a:r>
              <a:rPr lang="en-US" baseline="0" dirty="0" err="1" smtClean="0"/>
              <a:t>ChefSpec</a:t>
            </a:r>
            <a:r>
              <a:rPr lang="en-US" baseline="0" dirty="0" smtClean="0"/>
              <a:t> documentation contains a lot of examples in the README and the examples directory. Using either of those find an example of an expectation expressing that a packaged is installed.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13334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816138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a good example we found in the documentation we can return to the example and define the example. In our case we want to assert that the the chef run installs the package '</a:t>
            </a:r>
            <a:r>
              <a:rPr lang="en-US" baseline="0" dirty="0" err="1" smtClean="0"/>
              <a:t>httpd</a:t>
            </a:r>
            <a:r>
              <a:rPr lang="en-US" baseline="0" dirty="0" smtClean="0"/>
              <a:t>'.</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8340378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Expressing an expectation for the state of resources in the 'Resource Collection' uses a particular matcher. Express the name of the action joined together with the type of the resource and has the parameter that is the name of the resource.</a:t>
            </a:r>
          </a:p>
          <a:p>
            <a:endParaRPr lang="en-US" baseline="0" dirty="0" smtClean="0"/>
          </a:p>
          <a:p>
            <a:r>
              <a:rPr lang="en-US" baseline="0" dirty="0" smtClean="0"/>
              <a:t>The expectation defined here is slightly different than the previous example. In the first example the expect uses braces. This is Ruby's shorthand notation to represent a block. The reason in this expectation we want to use a block is that if the chef run were to raise an error we need to catch it. Catching it requires that we wrap the code we want to execute within a block.</a:t>
            </a:r>
          </a:p>
          <a:p>
            <a:endParaRPr lang="en-US" baseline="0" dirty="0" smtClean="0"/>
          </a:p>
          <a:p>
            <a:r>
              <a:rPr lang="en-US" baseline="0" dirty="0" smtClean="0"/>
              <a:t>Using the parenthesis is passing the '</a:t>
            </a:r>
            <a:r>
              <a:rPr lang="en-US" baseline="0" dirty="0" err="1" smtClean="0"/>
              <a:t>chef_run</a:t>
            </a:r>
            <a:r>
              <a:rPr lang="en-US" baseline="0" dirty="0" smtClean="0"/>
              <a:t>' helper as a parameter to the 'expect' method. In this instance we do not expect an error to take place and instead want to make assertions on the state of the chef run. If an error were to be raised the expectation would not catch it and instead of the expectation failing you would see an error message.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167868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we are done writing this expectation and execute the test suite we see that we now have 2 examples that both pass.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635200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now have an expectation that expresses the state for the install recipe. But before we declare victory it is time to verify that the expectations truly are working.</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259749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a test passes and you have never seen it fail. How do you know it works? Without ever seeing a failure there is situation where we could be seeing a 'false positive'. This is because we did not develop this expectation with the test first. In this instance we have not done anything wrong. We simply need to ensure that the expectation we define will fail if we were to modify the code that we are testing.</a:t>
            </a:r>
          </a:p>
          <a:p>
            <a:endParaRPr lang="en-US" baseline="0" dirty="0" smtClean="0"/>
          </a:p>
          <a:p>
            <a:r>
              <a:rPr lang="en-US" baseline="0" dirty="0" smtClean="0"/>
              <a:t>To do that it is time for us to return to the recipe and modify it, mutate it, to ensure that the test fails.</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662577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simple mutation is to</a:t>
            </a:r>
            <a:r>
              <a:rPr lang="en-US" baseline="0" dirty="0" smtClean="0"/>
              <a:t> remove the resource by commenting it out or removing it. We could also choose to rename the name of the resource.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733245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Returning</a:t>
            </a:r>
            <a:r>
              <a:rPr lang="en-US" baseline="0" dirty="0" smtClean="0"/>
              <a:t> to run the tests we now see that there is an error in the execution. The change that we made to the recipe, the removal of the resource, generates this error. We can state with confidence that the expectation that we defined properly insures our expectations about the 'Resource Collection'.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511493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 to restore</a:t>
            </a:r>
            <a:r>
              <a:rPr lang="en-US" baseline="0" dirty="0" smtClean="0"/>
              <a:t> the mutation we introduced.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5161294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a:t>
            </a:r>
            <a:r>
              <a:rPr lang="en-US" baseline="0" dirty="0" smtClean="0"/>
              <a:t> that all the examples complete successfully.</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166231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walked through ensuring this recipe has the necessary expectations defined.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62162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 to</a:t>
            </a:r>
            <a:r>
              <a:rPr lang="en-US" baseline="0" dirty="0" smtClean="0"/>
              <a:t> Writing Great Unit Tests with </a:t>
            </a:r>
            <a:r>
              <a:rPr lang="en-US" baseline="0" dirty="0" err="1" smtClean="0"/>
              <a:t>ChefSpec</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747535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76072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initially</a:t>
            </a:r>
            <a:r>
              <a:rPr lang="en-US" baseline="0" dirty="0" smtClean="0"/>
              <a:t> set out to create a cookbook that was more modular we broke the concerns of the webserver into three different recipes. This would allow an opportunity for cookbook authors within our organization re-use components of the cookbook by including only the recipes that they want.</a:t>
            </a:r>
          </a:p>
          <a:p>
            <a:endParaRPr lang="en-US" baseline="0" dirty="0" smtClean="0"/>
          </a:p>
          <a:p>
            <a:r>
              <a:rPr lang="en-US" baseline="0" dirty="0" smtClean="0"/>
              <a:t>Sometimes you do not want to re-define an entire new recipe and simply want to provide a different name or version for the package; a single file path for the configuration file.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968282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Within each recipe we defined the resources  necessary to bring the webserver into the desired state. When we expressed these resources we did so with values that worked for this platform and version of the Operating System (OS).</a:t>
            </a:r>
          </a:p>
          <a:p>
            <a:endParaRPr lang="en-US" baseline="0" dirty="0" smtClean="0"/>
          </a:p>
          <a:p>
            <a:r>
              <a:rPr lang="en-US" baseline="0" dirty="0" smtClean="0"/>
              <a:t>The configuration recipe defined a file resource with a path to the location for the default HTML page. This path is hard-coded for this particular platform. If we had a situation where another cookbook or environment or role wanted to use this recipe but provide a custom value we could not do that unless we talk about making the file path a node attribute.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8925059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a:t>
            </a:r>
            <a:r>
              <a:rPr lang="en-US" baseline="0" dirty="0" smtClean="0"/>
              <a:t> can define node attributes which are added to the node object after the initial discovery is done by </a:t>
            </a:r>
            <a:r>
              <a:rPr lang="en-US" baseline="0" dirty="0" err="1" smtClean="0"/>
              <a:t>Ohai</a:t>
            </a:r>
            <a:r>
              <a:rPr lang="en-US" baseline="0" dirty="0" smtClean="0"/>
              <a:t>. </a:t>
            </a:r>
            <a:r>
              <a:rPr lang="en-US" baseline="0" dirty="0" err="1" smtClean="0"/>
              <a:t>Ohai</a:t>
            </a:r>
            <a:r>
              <a:rPr lang="en-US" baseline="0" dirty="0" smtClean="0"/>
              <a:t> attributes are considered automatic and cannot be overwritten. However, the attributes defined in a cookbook can come in variety of levels. This allows for cookbooks to define a base value which another cookbook can replace when needed.</a:t>
            </a:r>
          </a:p>
          <a:p>
            <a:endParaRPr lang="en-US" baseline="0" dirty="0" smtClean="0"/>
          </a:p>
          <a:p>
            <a:r>
              <a:rPr lang="en-US" baseline="0" dirty="0" smtClean="0"/>
              <a:t>That is the kind of flexibility that we want to implement in our cookbook.</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386522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Together</a:t>
            </a:r>
            <a:r>
              <a:rPr lang="en-US" baseline="0" dirty="0" smtClean="0"/>
              <a:t> we will walk through refactoring the install recipe continuing to use our tests to prove that we have not caused a regression in recipes.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826607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a:t>
            </a:r>
            <a:r>
              <a:rPr lang="en-US" baseline="0" dirty="0" smtClean="0"/>
              <a:t> we have expectations in place we can start with a change to the install recipe. Here we are replacing the package name with a node attribute that we have yet to define in the attributes file.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81883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made a change. </a:t>
            </a:r>
            <a:r>
              <a:rPr lang="en-US" dirty="0" smtClean="0"/>
              <a:t>Before</a:t>
            </a:r>
            <a:r>
              <a:rPr lang="en-US" baseline="0" dirty="0" smtClean="0"/>
              <a:t> we define the node attribute we should run the tests.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742474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executin</a:t>
            </a:r>
            <a:r>
              <a:rPr lang="en-US" baseline="0" dirty="0" smtClean="0"/>
              <a:t>g '</a:t>
            </a:r>
            <a:r>
              <a:rPr lang="en-US" baseline="0" dirty="0" err="1" smtClean="0"/>
              <a:t>rspec</a:t>
            </a:r>
            <a:r>
              <a:rPr lang="en-US" baseline="0" dirty="0" smtClean="0"/>
              <a:t>' against all the examples that we have defined we see a large number of failures. The failure summary will show us that the chef run failed with an error. This error is informing us that we attempted to retrieve an attribute from the node object that does not exist. All of the failures should be the same.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926201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it is time to create the attributes file and define the necessary attribute.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42627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'chef' tool is able to generate attributes. All it requires is the name of the file when you are inside the cookbook. We are currently inside the cookbook directory so now we need to give it a name.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836050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643227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standard name for the attributes file is 'default'. This command will generate an attributes file named '</a:t>
            </a:r>
            <a:r>
              <a:rPr lang="en-US" baseline="0" dirty="0" err="1" smtClean="0"/>
              <a:t>default.rb</a:t>
            </a:r>
            <a:r>
              <a:rPr lang="en-US" baseline="0" dirty="0" smtClean="0"/>
              <a:t>' in the attributes directory.</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797261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verify that by looking</a:t>
            </a:r>
            <a:r>
              <a:rPr lang="en-US" baseline="0" dirty="0" smtClean="0"/>
              <a:t> in the attributes directory to see the file has been generated.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904239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it</a:t>
            </a:r>
            <a:r>
              <a:rPr lang="en-US" baseline="0" dirty="0" smtClean="0"/>
              <a:t> is time to edit the attributes file and define the node attribute. Here we are defining the node attribute at the default level. Setting it to default will allow other cookbooks to override it if necessary.</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339864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change should fix</a:t>
            </a:r>
            <a:r>
              <a:rPr lang="en-US" baseline="0" dirty="0" smtClean="0"/>
              <a:t> all the examples that we broke when we used the node attribute without having defined it.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200708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results here show all the examples pass.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809987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a:t>
            </a:r>
            <a:r>
              <a:rPr lang="en-US" baseline="0" dirty="0" smtClean="0"/>
              <a:t> the expectations having been met we can confidently say that the cookbook has been refactored successfully.</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146396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448973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process of</a:t>
            </a:r>
            <a:r>
              <a:rPr lang="en-US" baseline="0" dirty="0" smtClean="0"/>
              <a:t> implementing the use of the node attribute in the recipe or in the attributes file we could have made a mistake. We proved that the examples would have caught the error. </a:t>
            </a:r>
          </a:p>
          <a:p>
            <a:endParaRPr lang="en-US" baseline="0" dirty="0" smtClean="0"/>
          </a:p>
          <a:p>
            <a:r>
              <a:rPr lang="en-US" baseline="0" dirty="0" smtClean="0"/>
              <a:t>What if an error occurred and we were unable to find it? Occasionally you will implement a change wrong and then find yourself staring at the failing expectations wondering what is wrong.</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429963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simple typo that</a:t>
            </a:r>
            <a:r>
              <a:rPr lang="en-US" baseline="0" dirty="0" smtClean="0"/>
              <a:t> the examples would catch but when it comes time to find and fix the issue, our eyes may not immediately catch it. We may think the error lies somewhere in the recipe. If we cannot find it we keep running the tests and wondering what is going wrong.</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7068079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is a situation where our mental model of the state of things is different than the actual model of execution. The benefit of tests is that it allows us to express the expectations about the model of how the execution should run. Testing is like a experiment: </a:t>
            </a:r>
            <a:r>
              <a:rPr lang="en-US" dirty="0" smtClean="0"/>
              <a:t>setup; execute; verify.</a:t>
            </a:r>
          </a:p>
          <a:p>
            <a:endParaRPr lang="en-US" baseline="0" dirty="0" smtClean="0"/>
          </a:p>
          <a:p>
            <a:r>
              <a:rPr lang="en-US" baseline="0" dirty="0" smtClean="0"/>
              <a:t>That feedback is not very interactive. There are moments where you want to be to stop the execution at a particular point and ask some questions.</a:t>
            </a:r>
          </a:p>
          <a:p>
            <a:endParaRPr lang="en-US" dirty="0" smtClean="0"/>
          </a:p>
          <a:p>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74516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327253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situation is one in which we want to use a tool called a debugger. Debuggers allow us to set up points where the execution flow will pause and allow us, the user, to interact with the system within the current context of where the execution paused.</a:t>
            </a:r>
          </a:p>
          <a:p>
            <a:endParaRPr lang="en-US" baseline="0" dirty="0" smtClean="0"/>
          </a:p>
          <a:p>
            <a:r>
              <a:rPr lang="en-US" baseline="0" dirty="0" smtClean="0"/>
              <a:t>Ruby has a well supported debugger project named 'Pry'. 'Pry' is a Ruby gem that is already installed in the Chef Development Kit (Chef 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0463928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explore using</a:t>
            </a:r>
            <a:r>
              <a:rPr lang="en-US" baseline="0" dirty="0" smtClean="0"/>
              <a:t> Pry we need to create an issue for ourselves to troubleshoot. Doing so will allow us to see some of the power of Pry.</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788941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simple typo that</a:t>
            </a:r>
            <a:r>
              <a:rPr lang="en-US" baseline="0" dirty="0" smtClean="0"/>
              <a:t> the examples would catch but when it comes time to find and fix the issue, our eyes may not immediately catch it. We may think the error lies somewhere in the recipe. If we cannot find it we keep running the tests and wondering what is going wrong.</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12341822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use Pry</a:t>
            </a:r>
            <a:r>
              <a:rPr lang="en-US" baseline="0" dirty="0" smtClean="0"/>
              <a:t> you first have to specify a require statement. The require here will look for a file name 'pry' give up on finding it locally and then look for the file inside all of the installed gems.</a:t>
            </a:r>
          </a:p>
          <a:p>
            <a:endParaRPr lang="en-US" baseline="0" dirty="0" smtClean="0"/>
          </a:p>
          <a:p>
            <a:r>
              <a:rPr lang="en-US" baseline="0" dirty="0" smtClean="0"/>
              <a:t>After the Pry code is loaded we access a method named 'binding' and then ask it to run 'pry'. 'binding' is a special method in Ruby that is like gaining access to the DNA of the current context. Pry, after it is loaded, will add the 'pry' method to the binding object to allow us the ability to setup a break point.</a:t>
            </a:r>
          </a:p>
          <a:p>
            <a:endParaRPr lang="en-US" baseline="0" dirty="0" smtClean="0"/>
          </a:p>
          <a:p>
            <a:r>
              <a:rPr lang="en-US" baseline="0" dirty="0" smtClean="0"/>
              <a:t>Wherever we want to set a breakpoint we can place these two lines.</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434049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breakpoint cannot break itself. We need to execute the code to cause the execution to pause. The best way to do that is execute the tests that we have defined.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0544575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execute the tests for the install specification so that it will process that recipe. After a moment of normal execution the flow will pause and you will be shown where in the code the execution has paused. Along the top is the name of the file with the line number where it is paused. Below is a source code listing line-by-line before and after the breakpoint.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2278167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Below</a:t>
            </a:r>
            <a:r>
              <a:rPr lang="en-US" baseline="0" dirty="0" smtClean="0"/>
              <a:t> the summary of the code around the breakpoint is a prompt. Pry launches a Read-</a:t>
            </a:r>
            <a:r>
              <a:rPr lang="en-US" baseline="0" dirty="0" err="1" smtClean="0"/>
              <a:t>Eval</a:t>
            </a:r>
            <a:r>
              <a:rPr lang="en-US" baseline="0" dirty="0" smtClean="0"/>
              <a:t>-Print-Loop (REPL). At this prompt we can type in a number of commands and any Ruby code.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77366263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most important provided by Pry is probably the 'help' command. Within the results of this you will see all the</a:t>
            </a:r>
            <a:r>
              <a:rPr lang="en-US" baseline="0" dirty="0" smtClean="0"/>
              <a:t> commands available. The help will display in a scrolling page like a Linux man page. To escape out of the help output and return to being able to type in commands you will need to enter the keystrokes ':q'</a:t>
            </a:r>
          </a:p>
          <a:p>
            <a:endParaRPr lang="en-US" baseline="0" dirty="0" smtClean="0"/>
          </a:p>
          <a:p>
            <a:r>
              <a:rPr lang="en-US" baseline="0" dirty="0" smtClean="0"/>
              <a:t>Instructor Note: This content introduces Pry but will not go into explaining all of the different features.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101216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a:t>
            </a:r>
            <a:r>
              <a:rPr lang="en-US" baseline="0" dirty="0" smtClean="0"/>
              <a:t> at the prompt you can enter in any code that you would normally write within the recipe. In this case we can start to examine the node object to see that the node object does not have the top-level attribute set as we expected.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7480945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interactive session allows us to verify the actual state quickly. When it does not match our mental model we can try multiple hypothesizes quickly. Here we may return back to the attribute file and copy the text within the attribute and attempt this again and see what is actually going on.</a:t>
            </a:r>
          </a:p>
          <a:p>
            <a:endParaRPr lang="en-US" baseline="0" dirty="0" smtClean="0"/>
          </a:p>
          <a:p>
            <a:r>
              <a:rPr lang="en-US" baseline="0" dirty="0" smtClean="0"/>
              <a:t>We see in this example that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47337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reason that the feedback cycle takes as long as it does with Test Kitchen is because of the external requirements. Creating the test instance, installing chef, and then applying the run list provide real value because we are able to see the recipe being applied to a virtual instance. However, all these external dependencies incur a time cost as we wait for the network to download images or packages, the test instance's processor to calculate keys or data, or the file-system to create files and folders.</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5397661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a:t>
            </a:r>
            <a:r>
              <a:rPr lang="en-US" baseline="0" dirty="0" smtClean="0"/>
              <a:t> are satisfied with what you have discovered it is time to exit. Pry provides two versions of exit:</a:t>
            </a:r>
          </a:p>
          <a:p>
            <a:endParaRPr lang="en-US" baseline="0" dirty="0" smtClean="0"/>
          </a:p>
          <a:p>
            <a:r>
              <a:rPr lang="en-US" baseline="0" dirty="0" smtClean="0"/>
              <a:t>'exit' which will resume the execution and stop at any other breakpoints along the way.</a:t>
            </a:r>
          </a:p>
          <a:p>
            <a:r>
              <a:rPr lang="en-US" baseline="0" dirty="0" smtClean="0"/>
              <a:t>'exit!' which halts the execution immediately and returns you to your shell.</a:t>
            </a:r>
          </a:p>
          <a:p>
            <a:endParaRPr lang="en-US" baseline="0" dirty="0" smtClean="0"/>
          </a:p>
          <a:p>
            <a:r>
              <a:rPr lang="en-US" baseline="0" dirty="0" smtClean="0"/>
              <a:t>In this situation we want to halt the execution immediately as we have discovered the issue.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70659324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a:t>
            </a:r>
            <a:r>
              <a:rPr lang="en-US" baseline="0" dirty="0" smtClean="0"/>
              <a:t> discovered the issue in this scenario it is time to remove the breakpoint and restore the attributes code back to its correct state.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5415395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simple typo that</a:t>
            </a:r>
            <a:r>
              <a:rPr lang="en-US" baseline="0" dirty="0" smtClean="0"/>
              <a:t> the examples would catch but when it comes time to find and fix the issue, our eyes may not immediately catch it. We may think the error lies somewhere in the recipe. If we cannot find it we keep running the tests and wondering what is going wrong.</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2646867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small exercise</a:t>
            </a:r>
            <a:r>
              <a:rPr lang="en-US" baseline="0" dirty="0" smtClean="0"/>
              <a:t> focused on a small subset of what is possible with Pry. It is a powerful tool that will aid you in understand the execution of the system much faster than tests alone.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0321535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6988320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4544273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4345554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07260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we mutated our code and executed the test suite we created issues with the resources that we defined and recipes that we included. These changes affected the resources that were applied to the system by omitting resources from the 'Resource Collection'. If we were able to remove the external dependencies and focus on the state of the Resource Collection we would be able to determine if there were problems with the recipes we wrote without the need of any of those external dependencies.</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4176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gi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gi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gi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gi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gi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gi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gi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3854442110"/>
      </p:ext>
    </p:extLst>
  </p:cSld>
  <p:clrMapOvr>
    <a:masterClrMapping/>
  </p:clrMapOvr>
  <p:transition xmlns:p14="http://schemas.microsoft.com/office/powerpoint/2010/mai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xmlns:p14="http://schemas.microsoft.com/office/powerpoint/2010/mai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REFERENCE</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798912412"/>
      </p:ext>
    </p:extLst>
  </p:cSld>
  <p:clrMapOvr>
    <a:masterClrMapping/>
  </p:clrMapOvr>
  <p:transition xmlns:p14="http://schemas.microsoft.com/office/powerpoint/2010/mai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947928335"/>
      </p:ext>
    </p:extLst>
  </p:cSld>
  <p:clrMapOvr>
    <a:masterClrMapping/>
  </p:clrMapOvr>
  <p:transition xmlns:p14="http://schemas.microsoft.com/office/powerpoint/2010/mai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47207333"/>
      </p:ext>
    </p:extLst>
  </p:cSld>
  <p:clrMapOvr>
    <a:masterClrMapping/>
  </p:clrMapOvr>
  <p:transition xmlns:p14="http://schemas.microsoft.com/office/powerpoint/2010/mai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REFERENCE</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970238568"/>
      </p:ext>
    </p:extLst>
  </p:cSld>
  <p:clrMapOvr>
    <a:masterClrMapping/>
  </p:clrMapOvr>
  <p:transition xmlns:p14="http://schemas.microsoft.com/office/powerpoint/2010/mai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995748560"/>
      </p:ext>
    </p:extLst>
  </p:cSld>
  <p:clrMapOvr>
    <a:masterClrMapping/>
  </p:clrMapOvr>
  <p:transition xmlns:p14="http://schemas.microsoft.com/office/powerpoint/2010/mai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211677136"/>
      </p:ext>
    </p:extLst>
  </p:cSld>
  <p:clrMapOvr>
    <a:masterClrMapping/>
  </p:clrMapOvr>
  <p:transition xmlns:p14="http://schemas.microsoft.com/office/powerpoint/2010/mai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erstitial">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6528"/>
          <a:stretch/>
        </p:blipFill>
        <p:spPr>
          <a:xfrm>
            <a:off x="0" y="-1"/>
            <a:ext cx="16258382" cy="8219209"/>
          </a:xfrm>
          <a:prstGeom prst="rect">
            <a:avLst/>
          </a:prstGeom>
        </p:spPr>
      </p:pic>
      <p:sp>
        <p:nvSpPr>
          <p:cNvPr id="13" name="Title 12"/>
          <p:cNvSpPr>
            <a:spLocks noGrp="1"/>
          </p:cNvSpPr>
          <p:nvPr>
            <p:ph type="title"/>
          </p:nvPr>
        </p:nvSpPr>
        <p:spPr>
          <a:xfrm>
            <a:off x="609600" y="855673"/>
            <a:ext cx="7027718" cy="827654"/>
          </a:xfrm>
        </p:spPr>
        <p:txBody>
          <a:bodyPr/>
          <a:lstStyle>
            <a:lvl1pPr>
              <a:defRPr>
                <a:solidFill>
                  <a:schemeClr val="bg1"/>
                </a:solidFill>
              </a:defRPr>
            </a:lvl1p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2539001"/>
            <a:ext cx="6987278" cy="4663151"/>
          </a:xfrm>
        </p:spPr>
        <p:txBody>
          <a:bodyPr>
            <a:noAutofit/>
          </a:bodyPr>
          <a:lstStyle>
            <a:lvl1pPr>
              <a:spcAft>
                <a:spcPts val="800"/>
              </a:spcAft>
              <a:defRPr baseline="0">
                <a:solidFill>
                  <a:schemeClr val="bg1"/>
                </a:solidFill>
              </a:defRPr>
            </a:lvl1pPr>
            <a:lvl2pPr>
              <a:spcAft>
                <a:spcPts val="800"/>
              </a:spcAft>
              <a:defRPr baseline="0">
                <a:solidFill>
                  <a:schemeClr val="bg1"/>
                </a:solidFill>
              </a:defRPr>
            </a:lvl2pPr>
            <a:lvl3pPr>
              <a:spcAft>
                <a:spcPts val="800"/>
              </a:spcAft>
              <a:defRPr baseline="0">
                <a:solidFill>
                  <a:schemeClr val="bg1"/>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cxnSp>
        <p:nvCxnSpPr>
          <p:cNvPr id="5" name="Straight Connector 4"/>
          <p:cNvCxnSpPr/>
          <p:nvPr userDrawn="1"/>
        </p:nvCxnSpPr>
        <p:spPr>
          <a:xfrm flipV="1">
            <a:off x="609600" y="1951630"/>
            <a:ext cx="7027718" cy="13649"/>
          </a:xfrm>
          <a:prstGeom prst="line">
            <a:avLst/>
          </a:prstGeom>
          <a:ln>
            <a:solidFill>
              <a:schemeClr val="bg1"/>
            </a:soli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52017800"/>
      </p:ext>
    </p:extLst>
  </p:cSld>
  <p:clrMapOvr>
    <a:masterClrMapping/>
  </p:clrMapOvr>
  <p:transition xmlns:p14="http://schemas.microsoft.com/office/powerpoint/2010/mai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LAB</a:t>
            </a: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952892369"/>
      </p:ext>
    </p:extLst>
  </p:cSld>
  <p:clrMapOvr>
    <a:masterClrMapping/>
  </p:clrMapOvr>
  <p:transition xmlns:p14="http://schemas.microsoft.com/office/powerpoint/2010/mai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1105998384"/>
      </p:ext>
    </p:extLst>
  </p:cSld>
  <p:clrMapOvr>
    <a:masterClrMapping/>
  </p:clrMapOvr>
  <p:transition xmlns:p14="http://schemas.microsoft.com/office/powerpoint/2010/mai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DISCUSSION</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666089197"/>
      </p:ext>
    </p:extLst>
  </p:cSld>
  <p:clrMapOvr>
    <a:masterClrMapping/>
  </p:clrMapOvr>
  <p:transition xmlns:p14="http://schemas.microsoft.com/office/powerpoint/2010/mai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prstGeom prst="rect">
            <a:avLst/>
          </a:prstGeo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prstGeom prst="rect">
            <a:avLst/>
          </a:prstGeo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prstGeom prst="rect">
            <a:avLst/>
          </a:prstGeo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46931651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a:prstGeom prst="rect">
            <a:avLst/>
          </a:prstGeo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549271235"/>
      </p:ext>
    </p:extLst>
  </p:cSld>
  <p:clrMapOvr>
    <a:masterClrMapping/>
  </p:clrMapOvr>
  <p:transition xmlns:p14="http://schemas.microsoft.com/office/powerpoint/2010/mai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Interstitial">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6528"/>
          <a:stretch/>
        </p:blipFill>
        <p:spPr>
          <a:xfrm>
            <a:off x="0" y="-1"/>
            <a:ext cx="16258382" cy="8219209"/>
          </a:xfrm>
          <a:prstGeom prst="rect">
            <a:avLst/>
          </a:prstGeom>
        </p:spPr>
      </p:pic>
      <p:sp>
        <p:nvSpPr>
          <p:cNvPr id="13" name="Title 12"/>
          <p:cNvSpPr>
            <a:spLocks noGrp="1"/>
          </p:cNvSpPr>
          <p:nvPr>
            <p:ph type="title"/>
          </p:nvPr>
        </p:nvSpPr>
        <p:spPr>
          <a:xfrm>
            <a:off x="609600" y="855673"/>
            <a:ext cx="7027718" cy="827654"/>
          </a:xfrm>
        </p:spPr>
        <p:txBody>
          <a:bodyPr/>
          <a:lstStyle>
            <a:lvl1pPr>
              <a:defRPr>
                <a:solidFill>
                  <a:schemeClr val="bg1"/>
                </a:solidFill>
              </a:defRPr>
            </a:lvl1p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2539001"/>
            <a:ext cx="6987278" cy="4663151"/>
          </a:xfrm>
          <a:prstGeom prst="rect">
            <a:avLst/>
          </a:prstGeom>
        </p:spPr>
        <p:txBody>
          <a:bodyPr>
            <a:noAutofit/>
          </a:bodyPr>
          <a:lstStyle>
            <a:lvl1pPr>
              <a:spcAft>
                <a:spcPts val="800"/>
              </a:spcAft>
              <a:defRPr baseline="0">
                <a:solidFill>
                  <a:schemeClr val="bg1"/>
                </a:solidFill>
              </a:defRPr>
            </a:lvl1pPr>
            <a:lvl2pPr>
              <a:spcAft>
                <a:spcPts val="800"/>
              </a:spcAft>
              <a:defRPr baseline="0">
                <a:solidFill>
                  <a:schemeClr val="bg1"/>
                </a:solidFill>
              </a:defRPr>
            </a:lvl2pPr>
            <a:lvl3pPr>
              <a:spcAft>
                <a:spcPts val="800"/>
              </a:spcAft>
              <a:defRPr baseline="0">
                <a:solidFill>
                  <a:schemeClr val="bg1"/>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cxnSp>
        <p:nvCxnSpPr>
          <p:cNvPr id="5" name="Straight Connector 4"/>
          <p:cNvCxnSpPr/>
          <p:nvPr userDrawn="1"/>
        </p:nvCxnSpPr>
        <p:spPr>
          <a:xfrm flipV="1">
            <a:off x="609600" y="1951630"/>
            <a:ext cx="7027718" cy="13649"/>
          </a:xfrm>
          <a:prstGeom prst="line">
            <a:avLst/>
          </a:prstGeom>
          <a:ln>
            <a:solidFill>
              <a:schemeClr val="bg1"/>
            </a:soli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7900162"/>
      </p:ext>
    </p:extLst>
  </p:cSld>
  <p:clrMapOvr>
    <a:masterClrMapping/>
  </p:clrMapOvr>
  <p:transition xmlns:p14="http://schemas.microsoft.com/office/powerpoint/2010/mai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prstGeom prst="rect">
            <a:avLst/>
          </a:prstGeo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prstGeom prst="rect">
            <a:avLst/>
          </a:prstGeo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prstGeom prst="rect">
            <a:avLst/>
          </a:prstGeo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prstGeom prst="rect">
            <a:avLst/>
          </a:prstGeo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157763595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747942789"/>
      </p:ext>
    </p:extLst>
  </p:cSld>
  <p:clrMapOvr>
    <a:masterClrMapping/>
  </p:clrMapOvr>
  <p:transition xmlns:p14="http://schemas.microsoft.com/office/powerpoint/2010/mai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theme" Target="../theme/theme2.xml"/><Relationship Id="rId14" Type="http://schemas.openxmlformats.org/officeDocument/2006/relationships/image" Target="../media/image1.png"/><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67" r:id="rId2"/>
    <p:sldLayoutId id="2147483825"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3" r:id="rId13"/>
    <p:sldLayoutId id="2147483872" r:id="rId14"/>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797234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66" r:id="rId8"/>
    <p:sldLayoutId id="2147483869" r:id="rId9"/>
    <p:sldLayoutId id="2147483870" r:id="rId10"/>
    <p:sldLayoutId id="2147483871" r:id="rId11"/>
    <p:sldLayoutId id="2147483873" r:id="rId12"/>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26.png"/></Relationships>
</file>

<file path=ppt/slides/_rels/slide101.xml.rels><?xml version="1.0" encoding="UTF-8" standalone="yes"?>
<Relationships xmlns="http://schemas.openxmlformats.org/package/2006/relationships"><Relationship Id="rId3" Type="http://schemas.openxmlformats.org/officeDocument/2006/relationships/hyperlink" Target="https://github.com/sethvargo/chefspec" TargetMode="External"/><Relationship Id="rId4" Type="http://schemas.openxmlformats.org/officeDocument/2006/relationships/hyperlink" Target="https://docs.chef.io/inspec_reference.html" TargetMode="External"/><Relationship Id="rId5" Type="http://schemas.openxmlformats.org/officeDocument/2006/relationships/hyperlink" Target="http://serverspec.org/resource_types.html" TargetMode="External"/><Relationship Id="rId1" Type="http://schemas.openxmlformats.org/officeDocument/2006/relationships/slideLayout" Target="../slideLayouts/slideLayout17.xml"/><Relationship Id="rId2" Type="http://schemas.openxmlformats.org/officeDocument/2006/relationships/hyperlink" Target="https://relishapp.com/rspec"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5" Type="http://schemas.openxmlformats.org/officeDocument/2006/relationships/image" Target="../media/image19.emf"/><Relationship Id="rId6" Type="http://schemas.openxmlformats.org/officeDocument/2006/relationships/image" Target="../media/image20.emf"/><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3.xml"/><Relationship Id="rId3" Type="http://schemas.openxmlformats.org/officeDocument/2006/relationships/hyperlink" Target="https://docs.chef.io/attributes.html%23attribute-precedence"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0.xml"/><Relationship Id="rId3" Type="http://schemas.openxmlformats.org/officeDocument/2006/relationships/hyperlink" Target="http://pryrepl.org/"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5283200" y="2495550"/>
            <a:ext cx="10972800" cy="1338263"/>
          </a:xfrm>
        </p:spPr>
        <p:txBody>
          <a:bodyPr>
            <a:normAutofit fontScale="90000"/>
          </a:bodyPr>
          <a:lstStyle/>
          <a:p>
            <a:r>
              <a:rPr lang="en-US" dirty="0" smtClean="0"/>
              <a:t>Test Driven Cookbook Development</a:t>
            </a:r>
            <a:endParaRPr lang="en-US" dirty="0"/>
          </a:p>
        </p:txBody>
      </p:sp>
      <p:pic>
        <p:nvPicPr>
          <p:cNvPr id="5" name="Picture 4" descr="chefspec-pp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6256000" cy="9136069"/>
          </a:xfrm>
          <a:prstGeom prst="rect">
            <a:avLst/>
          </a:prstGeom>
        </p:spPr>
      </p:pic>
    </p:spTree>
    <p:extLst>
      <p:ext uri="{BB962C8B-B14F-4D97-AF65-F5344CB8AC3E}">
        <p14:creationId xmlns:p14="http://schemas.microsoft.com/office/powerpoint/2010/main" val="229173995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Gain Important Insights from the README</a:t>
            </a:r>
            <a:endParaRPr lang="en-US" dirty="0"/>
          </a:p>
        </p:txBody>
      </p:sp>
      <p:sp>
        <p:nvSpPr>
          <p:cNvPr id="7" name="Content Placeholder 6"/>
          <p:cNvSpPr>
            <a:spLocks noGrp="1"/>
          </p:cNvSpPr>
          <p:nvPr>
            <p:ph sz="quarter" idx="10"/>
          </p:nvPr>
        </p:nvSpPr>
        <p:spPr/>
        <p:txBody>
          <a:bodyPr/>
          <a:lstStyle/>
          <a:p>
            <a:r>
              <a:rPr lang="en-US" b="1" dirty="0"/>
              <a:t># </a:t>
            </a:r>
            <a:r>
              <a:rPr lang="en-US" b="1" dirty="0" err="1"/>
              <a:t>httpd</a:t>
            </a:r>
            <a:endParaRPr lang="en-US" b="1" dirty="0"/>
          </a:p>
          <a:p>
            <a:endParaRPr lang="en-US" b="1" dirty="0"/>
          </a:p>
          <a:p>
            <a:r>
              <a:rPr lang="en-US" b="1" dirty="0"/>
              <a:t>TODO: Enter the cookbook description here.</a:t>
            </a:r>
          </a:p>
          <a:p>
            <a:endParaRPr lang="en-US" b="1" dirty="0"/>
          </a:p>
        </p:txBody>
      </p:sp>
      <p:sp>
        <p:nvSpPr>
          <p:cNvPr id="8" name="Text Placeholder 7"/>
          <p:cNvSpPr>
            <a:spLocks noGrp="1"/>
          </p:cNvSpPr>
          <p:nvPr>
            <p:ph type="body" sz="quarter" idx="11"/>
          </p:nvPr>
        </p:nvSpPr>
        <p:spPr/>
        <p:txBody>
          <a:bodyPr/>
          <a:lstStyle/>
          <a:p>
            <a:r>
              <a:rPr lang="en-US" dirty="0" smtClean="0"/>
              <a:t>~/</a:t>
            </a:r>
            <a:r>
              <a:rPr lang="en-US" dirty="0" err="1" smtClean="0"/>
              <a:t>httpd</a:t>
            </a:r>
            <a:r>
              <a:rPr lang="en-US" dirty="0" smtClean="0"/>
              <a:t>/</a:t>
            </a:r>
            <a:r>
              <a:rPr lang="en-US" dirty="0" err="1" smtClean="0"/>
              <a:t>README.md</a:t>
            </a:r>
            <a:endParaRPr lang="en-US" dirty="0"/>
          </a:p>
        </p:txBody>
      </p:sp>
    </p:spTree>
    <p:extLst>
      <p:ext uri="{BB962C8B-B14F-4D97-AF65-F5344CB8AC3E}">
        <p14:creationId xmlns:p14="http://schemas.microsoft.com/office/powerpoint/2010/main" val="233114068"/>
      </p:ext>
    </p:extLst>
  </p:cSld>
  <p:clrMapOvr>
    <a:masterClrMapping/>
  </p:clrMapOvr>
  <p:transition xmlns:p14="http://schemas.microsoft.com/office/powerpoint/2010/main" spd="med">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3" b="79346"/>
          <a:stretch/>
        </p:blipFill>
        <p:spPr>
          <a:xfrm>
            <a:off x="7888529" y="6666891"/>
            <a:ext cx="7914185" cy="13868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Title 14"/>
          <p:cNvSpPr>
            <a:spLocks noGrp="1"/>
          </p:cNvSpPr>
          <p:nvPr>
            <p:ph type="title"/>
          </p:nvPr>
        </p:nvSpPr>
        <p:spPr/>
        <p:txBody>
          <a:bodyPr/>
          <a:lstStyle/>
          <a:p>
            <a:r>
              <a:rPr lang="en-US" dirty="0" smtClean="0"/>
              <a:t>Webinars and Training Videos</a:t>
            </a:r>
            <a:endParaRPr lang="en-US" dirty="0"/>
          </a:p>
        </p:txBody>
      </p:sp>
      <p:sp>
        <p:nvSpPr>
          <p:cNvPr id="16" name="Text Placeholder 15"/>
          <p:cNvSpPr>
            <a:spLocks noGrp="1"/>
          </p:cNvSpPr>
          <p:nvPr>
            <p:ph type="body" sz="quarter" idx="12"/>
          </p:nvPr>
        </p:nvSpPr>
        <p:spPr>
          <a:xfrm>
            <a:off x="650041" y="1856198"/>
            <a:ext cx="15209064" cy="4643603"/>
          </a:xfrm>
        </p:spPr>
        <p:txBody>
          <a:bodyPr/>
          <a:lstStyle/>
          <a:p>
            <a:pPr>
              <a:lnSpc>
                <a:spcPct val="150000"/>
              </a:lnSpc>
            </a:pPr>
            <a:r>
              <a:rPr lang="en-US" dirty="0" smtClean="0"/>
              <a:t>Watch more Webinars.</a:t>
            </a:r>
          </a:p>
          <a:p>
            <a:pPr>
              <a:lnSpc>
                <a:spcPct val="150000"/>
              </a:lnSpc>
            </a:pPr>
            <a:r>
              <a:rPr lang="en-US" dirty="0" smtClean="0"/>
              <a:t>Static Analysis - </a:t>
            </a:r>
            <a:r>
              <a:rPr lang="en-US" b="1" dirty="0" smtClean="0"/>
              <a:t>https</a:t>
            </a:r>
            <a:r>
              <a:rPr lang="en-US" b="1" dirty="0"/>
              <a:t>://</a:t>
            </a:r>
            <a:r>
              <a:rPr lang="en-US" b="1" dirty="0" err="1"/>
              <a:t>www.chef.io</a:t>
            </a:r>
            <a:r>
              <a:rPr lang="en-US" b="1" dirty="0"/>
              <a:t>/webinars/?</a:t>
            </a:r>
            <a:r>
              <a:rPr lang="en-US" b="1" dirty="0" err="1"/>
              <a:t>commid</a:t>
            </a:r>
            <a:r>
              <a:rPr lang="en-US" b="1" dirty="0"/>
              <a:t>=175731</a:t>
            </a:r>
          </a:p>
          <a:p>
            <a:pPr>
              <a:lnSpc>
                <a:spcPct val="150000"/>
              </a:lnSpc>
            </a:pPr>
            <a:r>
              <a:rPr lang="en-US" dirty="0" smtClean="0"/>
              <a:t>Test </a:t>
            </a:r>
            <a:r>
              <a:rPr lang="en-US" dirty="0"/>
              <a:t>Kitchen - </a:t>
            </a:r>
            <a:r>
              <a:rPr lang="en-US" b="1" dirty="0"/>
              <a:t>https://</a:t>
            </a:r>
            <a:r>
              <a:rPr lang="en-US" b="1" dirty="0" err="1"/>
              <a:t>www.chef.io</a:t>
            </a:r>
            <a:r>
              <a:rPr lang="en-US" b="1" dirty="0"/>
              <a:t>/webinars/?</a:t>
            </a:r>
            <a:r>
              <a:rPr lang="en-US" b="1" dirty="0" err="1"/>
              <a:t>commid</a:t>
            </a:r>
            <a:r>
              <a:rPr lang="en-US" b="1" dirty="0"/>
              <a:t>=167803</a:t>
            </a:r>
            <a:endParaRPr lang="en-US" b="1" dirty="0" smtClean="0"/>
          </a:p>
          <a:p>
            <a:pPr>
              <a:lnSpc>
                <a:spcPct val="150000"/>
              </a:lnSpc>
            </a:pPr>
            <a:r>
              <a:rPr lang="en-US" dirty="0" smtClean="0"/>
              <a:t>Visit and Subscribe to the Chef YouTube channel.</a:t>
            </a:r>
            <a:endParaRPr lang="en-US" dirty="0"/>
          </a:p>
          <a:p>
            <a:pPr>
              <a:lnSpc>
                <a:spcPct val="150000"/>
              </a:lnSpc>
            </a:pPr>
            <a:r>
              <a:rPr lang="en-US" b="1" dirty="0" smtClean="0"/>
              <a:t>https://</a:t>
            </a:r>
            <a:r>
              <a:rPr lang="en-US" b="1" dirty="0" err="1" smtClean="0"/>
              <a:t>www.youtube.com</a:t>
            </a:r>
            <a:r>
              <a:rPr lang="en-US" b="1" dirty="0" smtClean="0"/>
              <a:t>/user/</a:t>
            </a:r>
            <a:r>
              <a:rPr lang="en-US" b="1" dirty="0" err="1" smtClean="0"/>
              <a:t>getchef</a:t>
            </a:r>
            <a:r>
              <a:rPr lang="en-US" b="1" dirty="0" smtClean="0"/>
              <a:t>/playlists</a:t>
            </a:r>
          </a:p>
          <a:p>
            <a:pPr>
              <a:lnSpc>
                <a:spcPct val="150000"/>
              </a:lnSpc>
            </a:pPr>
            <a:endParaRPr lang="en-US" b="1" dirty="0" smtClean="0"/>
          </a:p>
        </p:txBody>
      </p:sp>
    </p:spTree>
    <p:extLst>
      <p:ext uri="{BB962C8B-B14F-4D97-AF65-F5344CB8AC3E}">
        <p14:creationId xmlns:p14="http://schemas.microsoft.com/office/powerpoint/2010/main" val="198737767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Language Documentation</a:t>
            </a:r>
            <a:endParaRPr lang="en-US" dirty="0"/>
          </a:p>
        </p:txBody>
      </p:sp>
      <p:sp>
        <p:nvSpPr>
          <p:cNvPr id="3" name="Subtitle 2"/>
          <p:cNvSpPr>
            <a:spLocks noGrp="1"/>
          </p:cNvSpPr>
          <p:nvPr>
            <p:ph type="subTitle" idx="1"/>
          </p:nvPr>
        </p:nvSpPr>
        <p:spPr/>
        <p:txBody>
          <a:bodyPr/>
          <a:lstStyle/>
          <a:p>
            <a:r>
              <a:rPr lang="en-US" dirty="0"/>
              <a:t>RSpec Documentation (</a:t>
            </a:r>
            <a:r>
              <a:rPr lang="en-US" u="sng" dirty="0">
                <a:hlinkClick r:id="rId2"/>
              </a:rPr>
              <a:t>https://relishapp.com/rspec</a:t>
            </a:r>
            <a:r>
              <a:rPr lang="en-US" dirty="0"/>
              <a:t>)</a:t>
            </a:r>
          </a:p>
          <a:p>
            <a:r>
              <a:rPr lang="en-US" dirty="0" err="1"/>
              <a:t>ChefSpec</a:t>
            </a:r>
            <a:r>
              <a:rPr lang="en-US" dirty="0"/>
              <a:t> Documentation (</a:t>
            </a:r>
            <a:r>
              <a:rPr lang="en-US" u="sng" dirty="0">
                <a:hlinkClick r:id="rId3"/>
              </a:rPr>
              <a:t>https://github.com/sethvargo/chefspec</a:t>
            </a:r>
            <a:r>
              <a:rPr lang="en-US" dirty="0"/>
              <a:t>)</a:t>
            </a:r>
          </a:p>
          <a:p>
            <a:r>
              <a:rPr lang="en-US" dirty="0" err="1"/>
              <a:t>InSpec</a:t>
            </a:r>
            <a:r>
              <a:rPr lang="en-US" dirty="0"/>
              <a:t> Documentation (</a:t>
            </a:r>
            <a:r>
              <a:rPr lang="en-US" u="sng" dirty="0">
                <a:hlinkClick r:id="rId4"/>
              </a:rPr>
              <a:t>https://docs.chef.io/inspec_reference.html</a:t>
            </a:r>
            <a:r>
              <a:rPr lang="en-US" dirty="0"/>
              <a:t>)</a:t>
            </a:r>
          </a:p>
          <a:p>
            <a:r>
              <a:rPr lang="en-US" dirty="0" err="1"/>
              <a:t>ServerSpec</a:t>
            </a:r>
            <a:r>
              <a:rPr lang="en-US" dirty="0"/>
              <a:t> Documentation (</a:t>
            </a:r>
            <a:r>
              <a:rPr lang="en-US" u="sng" dirty="0">
                <a:hlinkClick r:id="rId5"/>
              </a:rPr>
              <a:t>http://serverspec.org/resource_types.html</a:t>
            </a:r>
            <a:r>
              <a:rPr lang="en-US" dirty="0"/>
              <a:t>)</a:t>
            </a:r>
          </a:p>
          <a:p>
            <a:endParaRPr lang="en-US" dirty="0"/>
          </a:p>
        </p:txBody>
      </p:sp>
      <p:sp>
        <p:nvSpPr>
          <p:cNvPr id="4" name="Content Placeholder 3"/>
          <p:cNvSpPr>
            <a:spLocks noGrp="1"/>
          </p:cNvSpPr>
          <p:nvPr>
            <p:ph sz="quarter" idx="13"/>
          </p:nvPr>
        </p:nvSpPr>
        <p:spPr/>
        <p:txBody>
          <a:bodyPr/>
          <a:lstStyle/>
          <a:p>
            <a:endParaRPr lang="en-US"/>
          </a:p>
        </p:txBody>
      </p:sp>
    </p:spTree>
    <p:extLst>
      <p:ext uri="{BB962C8B-B14F-4D97-AF65-F5344CB8AC3E}">
        <p14:creationId xmlns:p14="http://schemas.microsoft.com/office/powerpoint/2010/main" val="204612601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Terminal</a:t>
            </a:r>
            <a:endParaRPr lang="en-US" dirty="0"/>
          </a:p>
        </p:txBody>
      </p:sp>
      <p:sp>
        <p:nvSpPr>
          <p:cNvPr id="3" name="Text Placeholder 2"/>
          <p:cNvSpPr>
            <a:spLocks noGrp="1"/>
          </p:cNvSpPr>
          <p:nvPr>
            <p:ph type="body" sz="quarter" idx="12"/>
          </p:nvPr>
        </p:nvSpPr>
        <p:spPr>
          <a:xfrm>
            <a:off x="650040" y="1856198"/>
            <a:ext cx="6275693" cy="5345953"/>
          </a:xfrm>
        </p:spPr>
        <p:txBody>
          <a:bodyPr/>
          <a:lstStyle/>
          <a:p>
            <a:r>
              <a:rPr lang="en-US" sz="4400" dirty="0" smtClean="0"/>
              <a:t>Mac OSX</a:t>
            </a:r>
          </a:p>
          <a:p>
            <a:r>
              <a:rPr lang="en-US" sz="4400" dirty="0" smtClean="0"/>
              <a:t>iTerm2</a:t>
            </a:r>
          </a:p>
          <a:p>
            <a:r>
              <a:rPr lang="en-US" sz="4400" dirty="0" smtClean="0"/>
              <a:t>Oh My </a:t>
            </a:r>
            <a:r>
              <a:rPr lang="en-US" sz="4400" dirty="0" err="1" smtClean="0"/>
              <a:t>Zsh</a:t>
            </a:r>
            <a:endParaRPr lang="en-US" sz="4400" dirty="0" smtClean="0"/>
          </a:p>
          <a:p>
            <a:r>
              <a:rPr lang="en-US" sz="4400" dirty="0" err="1" smtClean="0"/>
              <a:t>Agnoster</a:t>
            </a:r>
            <a:r>
              <a:rPr lang="en-US" sz="4400" dirty="0" smtClean="0"/>
              <a:t> Theme</a:t>
            </a:r>
          </a:p>
          <a:p>
            <a:r>
              <a:rPr lang="en-US" sz="4400" dirty="0" err="1" smtClean="0"/>
              <a:t>Powerline</a:t>
            </a:r>
            <a:r>
              <a:rPr lang="en-US" sz="4400" dirty="0" smtClean="0"/>
              <a:t> Patched Font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7833" y="1856198"/>
            <a:ext cx="8326967" cy="5109532"/>
          </a:xfrm>
          <a:prstGeom prst="rect">
            <a:avLst/>
          </a:prstGeom>
        </p:spPr>
      </p:pic>
    </p:spTree>
    <p:extLst>
      <p:ext uri="{BB962C8B-B14F-4D97-AF65-F5344CB8AC3E}">
        <p14:creationId xmlns:p14="http://schemas.microsoft.com/office/powerpoint/2010/main" val="1584345115"/>
      </p:ext>
    </p:extLst>
  </p:cSld>
  <p:clrMapOvr>
    <a:masterClrMapping/>
  </p:clrMapOvr>
  <p:transition xmlns:p14="http://schemas.microsoft.com/office/powerpoint/2010/main" spd="med">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BrightTALK</a:t>
            </a:r>
            <a:r>
              <a:rPr lang="en-US" dirty="0" smtClean="0"/>
              <a:t> Attachments</a:t>
            </a:r>
            <a:endParaRPr lang="en-US" dirty="0"/>
          </a:p>
        </p:txBody>
      </p:sp>
      <p:sp>
        <p:nvSpPr>
          <p:cNvPr id="3" name="Text Placeholder 2"/>
          <p:cNvSpPr>
            <a:spLocks noGrp="1"/>
          </p:cNvSpPr>
          <p:nvPr>
            <p:ph type="body" sz="quarter" idx="12"/>
          </p:nvPr>
        </p:nvSpPr>
        <p:spPr>
          <a:xfrm>
            <a:off x="650040" y="1856198"/>
            <a:ext cx="7825220" cy="5345953"/>
          </a:xfrm>
        </p:spPr>
        <p:txBody>
          <a:bodyPr/>
          <a:lstStyle/>
          <a:p>
            <a:pPr>
              <a:lnSpc>
                <a:spcPct val="150000"/>
              </a:lnSpc>
            </a:pPr>
            <a:r>
              <a:rPr lang="en-US" dirty="0" smtClean="0"/>
              <a:t>All of the resources I am going to provide you can be found under </a:t>
            </a:r>
            <a:r>
              <a:rPr lang="en-US" b="1" dirty="0"/>
              <a:t>"</a:t>
            </a:r>
            <a:r>
              <a:rPr lang="en-US" b="1" dirty="0" smtClean="0"/>
              <a:t>Attachments"</a:t>
            </a:r>
            <a:r>
              <a:rPr lang="en-US" dirty="0" smtClean="0"/>
              <a: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5671" t="16270" r="16998" b="16401"/>
          <a:stretch/>
        </p:blipFill>
        <p:spPr>
          <a:xfrm>
            <a:off x="8625384" y="1615451"/>
            <a:ext cx="6919415" cy="5827445"/>
          </a:xfrm>
          <a:prstGeom prst="rect">
            <a:avLst/>
          </a:prstGeom>
        </p:spPr>
      </p:pic>
    </p:spTree>
    <p:extLst>
      <p:ext uri="{BB962C8B-B14F-4D97-AF65-F5344CB8AC3E}">
        <p14:creationId xmlns:p14="http://schemas.microsoft.com/office/powerpoint/2010/main" val="125460055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a:t>Review Existing </a:t>
            </a:r>
            <a:r>
              <a:rPr lang="en-US" b="1" dirty="0" smtClean="0"/>
              <a:t>Cookbook</a:t>
            </a:r>
          </a:p>
          <a:p>
            <a:pPr marL="457200" indent="-457200">
              <a:buFont typeface="Wingdings" charset="2"/>
              <a:buChar char="ü"/>
            </a:pPr>
            <a:r>
              <a:rPr lang="en-US" b="1" dirty="0" smtClean="0"/>
              <a:t>Faster Feedback with Unit Tests</a:t>
            </a:r>
          </a:p>
          <a:p>
            <a:pPr marL="457200" indent="-457200">
              <a:buFont typeface="Wingdings" charset="2"/>
              <a:buChar char="ü"/>
            </a:pPr>
            <a:r>
              <a:rPr lang="en-US" b="1" dirty="0"/>
              <a:t>Testing </a:t>
            </a:r>
            <a:r>
              <a:rPr lang="en-US" b="1" dirty="0" smtClean="0"/>
              <a:t>Resources</a:t>
            </a:r>
            <a:endParaRPr lang="en-US" b="1" dirty="0" smtClean="0"/>
          </a:p>
          <a:p>
            <a:pPr marL="457200" indent="-457200">
              <a:buFont typeface="Wingdings" charset="2"/>
              <a:buChar char="ü"/>
            </a:pPr>
            <a:r>
              <a:rPr lang="en-US" b="1" dirty="0" smtClean="0"/>
              <a:t>Refactoring </a:t>
            </a:r>
            <a:r>
              <a:rPr lang="en-US" b="1" dirty="0" smtClean="0"/>
              <a:t>to Attributes</a:t>
            </a:r>
          </a:p>
          <a:p>
            <a:pPr marL="457200" indent="-457200">
              <a:buFont typeface="Wingdings" charset="2"/>
              <a:buChar char="ü"/>
            </a:pPr>
            <a:r>
              <a:rPr lang="en-US" b="1" dirty="0" smtClean="0"/>
              <a:t>Debugging</a:t>
            </a:r>
            <a:endParaRPr lang="en-US" b="1" dirty="0"/>
          </a:p>
          <a:p>
            <a:pPr marL="457200" indent="-457200">
              <a:buFont typeface="Wingdings" charset="2"/>
              <a:buChar char="ü"/>
            </a:pPr>
            <a:r>
              <a:rPr lang="en-US" b="1" dirty="0" smtClean="0"/>
              <a:t>Further Resources</a:t>
            </a:r>
          </a:p>
        </p:txBody>
      </p:sp>
    </p:spTree>
    <p:extLst>
      <p:ext uri="{BB962C8B-B14F-4D97-AF65-F5344CB8AC3E}">
        <p14:creationId xmlns:p14="http://schemas.microsoft.com/office/powerpoint/2010/main" val="153151938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7800" y="598524"/>
            <a:ext cx="8178800" cy="70485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669393382"/>
      </p:ext>
    </p:extLst>
  </p:cSld>
  <p:clrMapOvr>
    <a:masterClrMapping/>
  </p:clrMapOvr>
  <p:transition xmlns:p14="http://schemas.microsoft.com/office/powerpoint/2010/main" spd="med">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2072321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1121104" y="2706859"/>
            <a:ext cx="14423693" cy="5189584"/>
          </a:xfrm>
        </p:spPr>
        <p:txBody>
          <a:bodyPr/>
          <a:lstStyle/>
          <a:p>
            <a:r>
              <a:rPr lang="en-US" b="1" dirty="0"/>
              <a:t>commit 4ad7914230b67bcaf534b2f121a08359eae18fde</a:t>
            </a:r>
          </a:p>
          <a:p>
            <a:r>
              <a:rPr lang="en-US" b="1" dirty="0"/>
              <a:t>Author: Franklin Webber &lt;</a:t>
            </a:r>
            <a:r>
              <a:rPr lang="en-US" b="1" dirty="0" err="1"/>
              <a:t>franklin.webber@gmail.com</a:t>
            </a:r>
            <a:r>
              <a:rPr lang="en-US" b="1" dirty="0"/>
              <a:t>&gt;</a:t>
            </a:r>
          </a:p>
          <a:p>
            <a:r>
              <a:rPr lang="en-US" b="1" dirty="0"/>
              <a:t>Date:   Tue Mar 22 10:57:45 2016 -0500</a:t>
            </a:r>
          </a:p>
          <a:p>
            <a:endParaRPr lang="en-US" b="1" dirty="0"/>
          </a:p>
          <a:p>
            <a:r>
              <a:rPr lang="en-US" b="1" dirty="0"/>
              <a:t>    Initial Commit</a:t>
            </a:r>
          </a:p>
          <a:p>
            <a:endParaRPr lang="en-US" b="1" dirty="0"/>
          </a:p>
          <a:p>
            <a:r>
              <a:rPr lang="en-US" b="1" dirty="0"/>
              <a:t>    Sorry future me I didn't write a README. But at least I wrote a git commit message.</a:t>
            </a:r>
          </a:p>
        </p:txBody>
      </p:sp>
      <p:sp>
        <p:nvSpPr>
          <p:cNvPr id="8" name="Text Placeholder 7"/>
          <p:cNvSpPr>
            <a:spLocks noGrp="1"/>
          </p:cNvSpPr>
          <p:nvPr>
            <p:ph type="body" sz="quarter" idx="11"/>
          </p:nvPr>
        </p:nvSpPr>
        <p:spPr>
          <a:xfrm>
            <a:off x="1121104" y="1337149"/>
            <a:ext cx="14422528" cy="1236037"/>
          </a:xfrm>
        </p:spPr>
        <p:txBody>
          <a:bodyPr/>
          <a:lstStyle/>
          <a:p>
            <a:r>
              <a:rPr lang="en-US" dirty="0" smtClean="0"/>
              <a:t>&gt; cd </a:t>
            </a:r>
            <a:r>
              <a:rPr lang="en-US" dirty="0" err="1" smtClean="0"/>
              <a:t>httpd</a:t>
            </a:r>
            <a:endParaRPr lang="en-US" dirty="0" smtClean="0"/>
          </a:p>
          <a:p>
            <a:r>
              <a:rPr lang="en-US" dirty="0" smtClean="0"/>
              <a:t>&gt; git log</a:t>
            </a:r>
          </a:p>
        </p:txBody>
      </p:sp>
      <p:sp>
        <p:nvSpPr>
          <p:cNvPr id="6" name="Title 5"/>
          <p:cNvSpPr>
            <a:spLocks noGrp="1"/>
          </p:cNvSpPr>
          <p:nvPr>
            <p:ph type="title"/>
          </p:nvPr>
        </p:nvSpPr>
        <p:spPr/>
        <p:txBody>
          <a:bodyPr/>
          <a:lstStyle/>
          <a:p>
            <a:r>
              <a:rPr lang="en-US" dirty="0" smtClean="0"/>
              <a:t>Find the Culprit</a:t>
            </a:r>
            <a:endParaRPr lang="en-US" dirty="0"/>
          </a:p>
        </p:txBody>
      </p:sp>
    </p:spTree>
    <p:extLst>
      <p:ext uri="{BB962C8B-B14F-4D97-AF65-F5344CB8AC3E}">
        <p14:creationId xmlns:p14="http://schemas.microsoft.com/office/powerpoint/2010/main" val="3827061019"/>
      </p:ext>
    </p:extLst>
  </p:cSld>
  <p:clrMapOvr>
    <a:masterClrMapping/>
  </p:clrMapOvr>
  <p:transition xmlns:p14="http://schemas.microsoft.com/office/powerpoint/2010/mai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the Test Kitchen Configuration File</a:t>
            </a:r>
            <a:endParaRPr lang="en-US" dirty="0"/>
          </a:p>
        </p:txBody>
      </p:sp>
      <p:sp>
        <p:nvSpPr>
          <p:cNvPr id="3" name="Content Placeholder 2"/>
          <p:cNvSpPr>
            <a:spLocks noGrp="1"/>
          </p:cNvSpPr>
          <p:nvPr>
            <p:ph sz="quarter" idx="10"/>
          </p:nvPr>
        </p:nvSpPr>
        <p:spPr/>
        <p:txBody>
          <a:bodyPr>
            <a:normAutofit/>
          </a:bodyPr>
          <a:lstStyle/>
          <a:p>
            <a:r>
              <a:rPr lang="en-US" b="1" dirty="0" smtClean="0"/>
              <a:t># ... TOP OF THE FILE ...</a:t>
            </a:r>
          </a:p>
          <a:p>
            <a:endParaRPr lang="en-US" b="1" dirty="0"/>
          </a:p>
          <a:p>
            <a:r>
              <a:rPr lang="en-US" b="1" dirty="0"/>
              <a:t>platforms:</a:t>
            </a:r>
          </a:p>
          <a:p>
            <a:r>
              <a:rPr lang="en-US" b="1" dirty="0"/>
              <a:t>  - name: centos-6.7</a:t>
            </a:r>
          </a:p>
          <a:p>
            <a:endParaRPr lang="en-US" b="1" dirty="0"/>
          </a:p>
          <a:p>
            <a:r>
              <a:rPr lang="en-US" b="1" dirty="0"/>
              <a:t>suites:</a:t>
            </a:r>
          </a:p>
          <a:p>
            <a:r>
              <a:rPr lang="en-US" b="1" dirty="0"/>
              <a:t>  - name: default</a:t>
            </a:r>
          </a:p>
          <a:p>
            <a:r>
              <a:rPr lang="en-US" b="1" dirty="0"/>
              <a:t>    </a:t>
            </a:r>
            <a:r>
              <a:rPr lang="en-US" b="1" dirty="0" err="1"/>
              <a:t>run_list</a:t>
            </a:r>
            <a:r>
              <a:rPr lang="en-US" b="1" dirty="0"/>
              <a:t>:</a:t>
            </a:r>
          </a:p>
          <a:p>
            <a:r>
              <a:rPr lang="en-US" b="1" dirty="0"/>
              <a:t>      - recipe[</a:t>
            </a:r>
            <a:r>
              <a:rPr lang="en-US" b="1" dirty="0" err="1"/>
              <a:t>httpd</a:t>
            </a:r>
            <a:r>
              <a:rPr lang="en-US" b="1" dirty="0"/>
              <a:t>::default]</a:t>
            </a:r>
          </a:p>
          <a:p>
            <a:r>
              <a:rPr lang="en-US" b="1" dirty="0"/>
              <a:t>    attributes:</a:t>
            </a:r>
          </a:p>
          <a:p>
            <a:endParaRPr lang="en-US" b="1" dirty="0"/>
          </a:p>
        </p:txBody>
      </p:sp>
      <p:sp>
        <p:nvSpPr>
          <p:cNvPr id="4" name="Text Placeholder 3"/>
          <p:cNvSpPr>
            <a:spLocks noGrp="1"/>
          </p:cNvSpPr>
          <p:nvPr>
            <p:ph type="body" sz="quarter" idx="11"/>
          </p:nvPr>
        </p:nvSpPr>
        <p:spPr/>
        <p:txBody>
          <a:bodyPr/>
          <a:lstStyle/>
          <a:p>
            <a:r>
              <a:rPr lang="en-US" dirty="0" smtClean="0"/>
              <a:t>~/.</a:t>
            </a:r>
            <a:r>
              <a:rPr lang="en-US" dirty="0" err="1" smtClean="0"/>
              <a:t>kitchen.yml</a:t>
            </a:r>
            <a:endParaRPr lang="en-US" dirty="0"/>
          </a:p>
        </p:txBody>
      </p:sp>
    </p:spTree>
    <p:extLst>
      <p:ext uri="{BB962C8B-B14F-4D97-AF65-F5344CB8AC3E}">
        <p14:creationId xmlns:p14="http://schemas.microsoft.com/office/powerpoint/2010/main" val="2742709494"/>
      </p:ext>
    </p:extLst>
  </p:cSld>
  <p:clrMapOvr>
    <a:masterClrMapping/>
  </p:clrMapOvr>
  <p:transition xmlns:p14="http://schemas.microsoft.com/office/powerpoint/2010/mai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 Purpose from the Integration Tests</a:t>
            </a:r>
            <a:endParaRPr lang="en-US" dirty="0"/>
          </a:p>
        </p:txBody>
      </p:sp>
      <p:sp>
        <p:nvSpPr>
          <p:cNvPr id="3" name="Content Placeholder 2"/>
          <p:cNvSpPr>
            <a:spLocks noGrp="1"/>
          </p:cNvSpPr>
          <p:nvPr>
            <p:ph sz="quarter" idx="10"/>
          </p:nvPr>
        </p:nvSpPr>
        <p:spPr/>
        <p:txBody>
          <a:bodyPr/>
          <a:lstStyle/>
          <a:p>
            <a:r>
              <a:rPr lang="en-US" b="1" dirty="0"/>
              <a:t>require '</a:t>
            </a:r>
            <a:r>
              <a:rPr lang="en-US" b="1" dirty="0" err="1"/>
              <a:t>spec_helper</a:t>
            </a:r>
            <a:r>
              <a:rPr lang="en-US" b="1" dirty="0"/>
              <a:t>'</a:t>
            </a:r>
          </a:p>
          <a:p>
            <a:endParaRPr lang="en-US" b="1" dirty="0"/>
          </a:p>
          <a:p>
            <a:r>
              <a:rPr lang="en-US" b="1" dirty="0"/>
              <a:t>describe '</a:t>
            </a:r>
            <a:r>
              <a:rPr lang="en-US" b="1" dirty="0" err="1"/>
              <a:t>httpd</a:t>
            </a:r>
            <a:r>
              <a:rPr lang="en-US" b="1" dirty="0"/>
              <a:t>::default' do</a:t>
            </a:r>
          </a:p>
          <a:p>
            <a:r>
              <a:rPr lang="en-US" b="1" dirty="0"/>
              <a:t>  describe command('curl http://</a:t>
            </a:r>
            <a:r>
              <a:rPr lang="en-US" b="1" dirty="0" err="1"/>
              <a:t>localhost</a:t>
            </a:r>
            <a:r>
              <a:rPr lang="en-US" b="1" dirty="0"/>
              <a:t>') do</a:t>
            </a:r>
          </a:p>
          <a:p>
            <a:r>
              <a:rPr lang="en-US" b="1" dirty="0"/>
              <a:t>    its(:</a:t>
            </a:r>
            <a:r>
              <a:rPr lang="en-US" b="1" dirty="0" err="1"/>
              <a:t>stdout</a:t>
            </a:r>
            <a:r>
              <a:rPr lang="en-US" b="1" dirty="0"/>
              <a:t>) { should match(/Welcome Home/) }</a:t>
            </a:r>
          </a:p>
          <a:p>
            <a:r>
              <a:rPr lang="en-US" b="1" dirty="0"/>
              <a:t>  end</a:t>
            </a:r>
          </a:p>
          <a:p>
            <a:r>
              <a:rPr lang="en-US" b="1" dirty="0"/>
              <a:t>end</a:t>
            </a:r>
          </a:p>
          <a:p>
            <a:endParaRPr lang="en-US" b="1" dirty="0"/>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/test/integration/default/</a:t>
            </a:r>
            <a:r>
              <a:rPr lang="en-US" dirty="0" err="1" smtClean="0"/>
              <a:t>serverspec</a:t>
            </a:r>
            <a:r>
              <a:rPr lang="en-US" dirty="0" smtClean="0"/>
              <a:t>/</a:t>
            </a:r>
            <a:r>
              <a:rPr lang="en-US" dirty="0" err="1" smtClean="0"/>
              <a:t>default_spec.rb</a:t>
            </a:r>
            <a:endParaRPr lang="en-US" dirty="0"/>
          </a:p>
        </p:txBody>
      </p:sp>
    </p:spTree>
    <p:extLst>
      <p:ext uri="{BB962C8B-B14F-4D97-AF65-F5344CB8AC3E}">
        <p14:creationId xmlns:p14="http://schemas.microsoft.com/office/powerpoint/2010/main" val="149272334"/>
      </p:ext>
    </p:extLst>
  </p:cSld>
  <p:clrMapOvr>
    <a:masterClrMapping/>
  </p:clrMapOvr>
  <p:transition xmlns:p14="http://schemas.microsoft.com/office/powerpoint/2010/mai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the Contents of the Default Recipe</a:t>
            </a:r>
            <a:endParaRPr lang="en-US" dirty="0"/>
          </a:p>
        </p:txBody>
      </p:sp>
      <p:sp>
        <p:nvSpPr>
          <p:cNvPr id="3" name="Content Placeholder 2"/>
          <p:cNvSpPr>
            <a:spLocks noGrp="1"/>
          </p:cNvSpPr>
          <p:nvPr>
            <p:ph sz="quarter" idx="10"/>
          </p:nvPr>
        </p:nvSpPr>
        <p:spPr/>
        <p:txBody>
          <a:bodyPr>
            <a:normAutofit fontScale="92500" lnSpcReduction="20000"/>
          </a:bodyPr>
          <a:lstStyle/>
          <a:p>
            <a:r>
              <a:rPr lang="en-US" b="1" dirty="0"/>
              <a:t>#</a:t>
            </a:r>
          </a:p>
          <a:p>
            <a:r>
              <a:rPr lang="en-US" b="1" dirty="0"/>
              <a:t># Cookbook Name:: </a:t>
            </a:r>
            <a:r>
              <a:rPr lang="en-US" b="1" dirty="0" err="1"/>
              <a:t>httpd</a:t>
            </a:r>
            <a:endParaRPr lang="en-US" b="1" dirty="0"/>
          </a:p>
          <a:p>
            <a:r>
              <a:rPr lang="en-US" b="1" dirty="0"/>
              <a:t># Recipe:: default</a:t>
            </a:r>
          </a:p>
          <a:p>
            <a:r>
              <a:rPr lang="en-US" b="1" dirty="0"/>
              <a:t>#</a:t>
            </a:r>
          </a:p>
          <a:p>
            <a:r>
              <a:rPr lang="en-US" b="1" dirty="0"/>
              <a:t># Copyright (c) 2016 The Authors, All Rights Reserved.</a:t>
            </a:r>
          </a:p>
          <a:p>
            <a:r>
              <a:rPr lang="en-US" b="1" dirty="0" err="1"/>
              <a:t>include_recipe</a:t>
            </a:r>
            <a:r>
              <a:rPr lang="en-US" b="1" dirty="0"/>
              <a:t> '</a:t>
            </a:r>
            <a:r>
              <a:rPr lang="en-US" b="1" dirty="0" err="1"/>
              <a:t>httpd</a:t>
            </a:r>
            <a:r>
              <a:rPr lang="en-US" b="1" dirty="0"/>
              <a:t>::install'</a:t>
            </a:r>
          </a:p>
          <a:p>
            <a:endParaRPr lang="en-US" b="1" dirty="0"/>
          </a:p>
          <a:p>
            <a:r>
              <a:rPr lang="en-US" b="1" dirty="0"/>
              <a:t>file '/</a:t>
            </a:r>
            <a:r>
              <a:rPr lang="en-US" b="1" dirty="0" err="1"/>
              <a:t>var</a:t>
            </a:r>
            <a:r>
              <a:rPr lang="en-US" b="1" dirty="0"/>
              <a:t>/www/html/</a:t>
            </a:r>
            <a:r>
              <a:rPr lang="en-US" b="1" dirty="0" err="1"/>
              <a:t>index.html</a:t>
            </a:r>
            <a:r>
              <a:rPr lang="en-US" b="1" dirty="0"/>
              <a:t>' do</a:t>
            </a:r>
          </a:p>
          <a:p>
            <a:r>
              <a:rPr lang="en-US" b="1" dirty="0"/>
              <a:t>  content '&lt;h1&gt;Welcome Home!&lt;/h1&gt;'</a:t>
            </a:r>
          </a:p>
          <a:p>
            <a:r>
              <a:rPr lang="en-US" b="1" dirty="0"/>
              <a:t>end</a:t>
            </a:r>
          </a:p>
          <a:p>
            <a:endParaRPr lang="en-US" b="1" dirty="0"/>
          </a:p>
          <a:p>
            <a:r>
              <a:rPr lang="en-US" b="1" dirty="0"/>
              <a:t>service '</a:t>
            </a:r>
            <a:r>
              <a:rPr lang="en-US" b="1" dirty="0" err="1"/>
              <a:t>httpd</a:t>
            </a:r>
            <a:r>
              <a:rPr lang="en-US" b="1" dirty="0"/>
              <a:t>' do</a:t>
            </a:r>
          </a:p>
          <a:p>
            <a:r>
              <a:rPr lang="en-US" b="1" dirty="0"/>
              <a:t>  action [:enable, :start]</a:t>
            </a:r>
          </a:p>
          <a:p>
            <a:r>
              <a:rPr lang="en-US" b="1" dirty="0"/>
              <a:t>end</a:t>
            </a:r>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/recipes/</a:t>
            </a:r>
            <a:r>
              <a:rPr lang="en-US" dirty="0" err="1" smtClean="0"/>
              <a:t>default.rb</a:t>
            </a:r>
            <a:endParaRPr lang="en-US" dirty="0"/>
          </a:p>
        </p:txBody>
      </p:sp>
    </p:spTree>
    <p:extLst>
      <p:ext uri="{BB962C8B-B14F-4D97-AF65-F5344CB8AC3E}">
        <p14:creationId xmlns:p14="http://schemas.microsoft.com/office/powerpoint/2010/main" val="739302153"/>
      </p:ext>
    </p:extLst>
  </p:cSld>
  <p:clrMapOvr>
    <a:masterClrMapping/>
  </p:clrMapOvr>
  <p:transition xmlns:p14="http://schemas.microsoft.com/office/powerpoint/2010/mai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the Contents of the Install Recipe</a:t>
            </a:r>
            <a:endParaRPr lang="en-US" dirty="0"/>
          </a:p>
        </p:txBody>
      </p:sp>
      <p:sp>
        <p:nvSpPr>
          <p:cNvPr id="3" name="Content Placeholder 2"/>
          <p:cNvSpPr>
            <a:spLocks noGrp="1"/>
          </p:cNvSpPr>
          <p:nvPr>
            <p:ph sz="quarter" idx="10"/>
          </p:nvPr>
        </p:nvSpPr>
        <p:spPr/>
        <p:txBody>
          <a:bodyPr/>
          <a:lstStyle/>
          <a:p>
            <a:r>
              <a:rPr lang="en-US" b="1" dirty="0"/>
              <a:t>#</a:t>
            </a:r>
          </a:p>
          <a:p>
            <a:r>
              <a:rPr lang="en-US" b="1" dirty="0"/>
              <a:t># Cookbook Name:: </a:t>
            </a:r>
            <a:r>
              <a:rPr lang="en-US" b="1" dirty="0" err="1"/>
              <a:t>httpd</a:t>
            </a:r>
            <a:endParaRPr lang="en-US" b="1" dirty="0"/>
          </a:p>
          <a:p>
            <a:r>
              <a:rPr lang="en-US" b="1" dirty="0"/>
              <a:t># Recipe:: install</a:t>
            </a:r>
          </a:p>
          <a:p>
            <a:r>
              <a:rPr lang="en-US" b="1" dirty="0"/>
              <a:t>#</a:t>
            </a:r>
          </a:p>
          <a:p>
            <a:r>
              <a:rPr lang="en-US" b="1" dirty="0"/>
              <a:t># Copyright (c) 2016 The Authors, All Rights Reserved.</a:t>
            </a:r>
          </a:p>
          <a:p>
            <a:r>
              <a:rPr lang="en-US" b="1" dirty="0"/>
              <a:t>package '</a:t>
            </a:r>
            <a:r>
              <a:rPr lang="en-US" b="1" dirty="0" err="1"/>
              <a:t>httpd</a:t>
            </a:r>
            <a:r>
              <a:rPr lang="en-US" b="1" dirty="0"/>
              <a:t>'</a:t>
            </a:r>
          </a:p>
          <a:p>
            <a:endParaRPr lang="en-US" b="1" dirty="0"/>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/recipes/</a:t>
            </a:r>
            <a:r>
              <a:rPr lang="en-US" dirty="0" err="1" smtClean="0"/>
              <a:t>install.rb</a:t>
            </a:r>
            <a:endParaRPr lang="en-US" dirty="0"/>
          </a:p>
        </p:txBody>
      </p:sp>
    </p:spTree>
    <p:extLst>
      <p:ext uri="{BB962C8B-B14F-4D97-AF65-F5344CB8AC3E}">
        <p14:creationId xmlns:p14="http://schemas.microsoft.com/office/powerpoint/2010/main" val="856028307"/>
      </p:ext>
    </p:extLst>
  </p:cSld>
  <p:clrMapOvr>
    <a:masterClrMapping/>
  </p:clrMapOvr>
  <p:transition xmlns:p14="http://schemas.microsoft.com/office/powerpoint/2010/mai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Review Existing Cookbook</a:t>
            </a:r>
          </a:p>
          <a:p>
            <a:pPr marL="457200" indent="-457200">
              <a:buFont typeface="Wingdings" charset="2"/>
              <a:buChar char="q"/>
            </a:pPr>
            <a:r>
              <a:rPr lang="en-US" b="1" dirty="0" smtClean="0"/>
              <a:t>Faster Feedback with Unit Tests</a:t>
            </a:r>
          </a:p>
          <a:p>
            <a:pPr marL="457200" indent="-457200">
              <a:buFont typeface="Wingdings" charset="2"/>
              <a:buChar char="q"/>
            </a:pPr>
            <a:r>
              <a:rPr lang="en-US" b="1" dirty="0"/>
              <a:t>Testing </a:t>
            </a:r>
            <a:r>
              <a:rPr lang="en-US" b="1" dirty="0" smtClean="0"/>
              <a:t>Resources</a:t>
            </a:r>
            <a:endParaRPr lang="en-US" b="1" dirty="0" smtClean="0"/>
          </a:p>
          <a:p>
            <a:pPr marL="457200" indent="-457200">
              <a:buFont typeface="Wingdings" charset="2"/>
              <a:buChar char="q"/>
            </a:pPr>
            <a:r>
              <a:rPr lang="en-US" b="1" dirty="0" smtClean="0"/>
              <a:t>Refactoring </a:t>
            </a:r>
            <a:r>
              <a:rPr lang="en-US" b="1" dirty="0" smtClean="0"/>
              <a:t>to Attributes</a:t>
            </a:r>
          </a:p>
          <a:p>
            <a:pPr marL="457200" indent="-457200">
              <a:buFont typeface="Wingdings" charset="2"/>
              <a:buChar char="q"/>
            </a:pPr>
            <a:r>
              <a:rPr lang="en-US" b="1" dirty="0"/>
              <a:t>Debugging</a:t>
            </a:r>
          </a:p>
          <a:p>
            <a:pPr marL="457200" indent="-457200">
              <a:buFont typeface="Wingdings" charset="2"/>
              <a:buChar char="q"/>
            </a:pPr>
            <a:r>
              <a:rPr lang="en-US" b="1" dirty="0" smtClean="0"/>
              <a:t>Further Resources</a:t>
            </a:r>
          </a:p>
        </p:txBody>
      </p:sp>
    </p:spTree>
    <p:extLst>
      <p:ext uri="{BB962C8B-B14F-4D97-AF65-F5344CB8AC3E}">
        <p14:creationId xmlns:p14="http://schemas.microsoft.com/office/powerpoint/2010/main" val="169075006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Slower Feedback Cycle</a:t>
            </a:r>
            <a:endParaRPr lang="en-US" dirty="0"/>
          </a:p>
        </p:txBody>
      </p:sp>
      <p:sp>
        <p:nvSpPr>
          <p:cNvPr id="3" name="Subtitle 2"/>
          <p:cNvSpPr>
            <a:spLocks noGrp="1"/>
          </p:cNvSpPr>
          <p:nvPr>
            <p:ph type="subTitle" idx="1"/>
          </p:nvPr>
        </p:nvSpPr>
        <p:spPr/>
        <p:txBody>
          <a:bodyPr/>
          <a:lstStyle/>
          <a:p>
            <a:r>
              <a:rPr lang="en-US" dirty="0"/>
              <a:t>The slower the feedback loop the less value it provides to you while developing your cookbooks. You are less inclined to run the test suite. Which means you will likely miss issues as they happen</a:t>
            </a:r>
            <a:r>
              <a:rPr lang="en-US" dirty="0" smtClean="0"/>
              <a:t>.</a:t>
            </a:r>
            <a:endParaRPr lang="en-US" dirty="0"/>
          </a:p>
        </p:txBody>
      </p:sp>
    </p:spTree>
    <p:extLst>
      <p:ext uri="{BB962C8B-B14F-4D97-AF65-F5344CB8AC3E}">
        <p14:creationId xmlns:p14="http://schemas.microsoft.com/office/powerpoint/2010/main" val="86260498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1638" y="2294619"/>
            <a:ext cx="9629408" cy="852712"/>
          </a:xfrm>
        </p:spPr>
        <p:txBody>
          <a:bodyPr>
            <a:noAutofit/>
          </a:bodyPr>
          <a:lstStyle/>
          <a:p>
            <a:r>
              <a:rPr lang="en-US" sz="5400" dirty="0" smtClean="0"/>
              <a:t>External Dependencies</a:t>
            </a:r>
            <a:endParaRPr lang="en-US" sz="5400" dirty="0"/>
          </a:p>
        </p:txBody>
      </p:sp>
      <p:sp>
        <p:nvSpPr>
          <p:cNvPr id="6" name="Rounded Rectangle 5"/>
          <p:cNvSpPr/>
          <p:nvPr/>
        </p:nvSpPr>
        <p:spPr bwMode="auto">
          <a:xfrm>
            <a:off x="11545387" y="1605071"/>
            <a:ext cx="4098470"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Install Chef</a:t>
            </a:r>
            <a:endParaRPr lang="en-US" sz="2400" b="1" dirty="0" smtClean="0">
              <a:gradFill>
                <a:gsLst>
                  <a:gs pos="0">
                    <a:srgbClr val="FFFFFF"/>
                  </a:gs>
                  <a:gs pos="100000">
                    <a:srgbClr val="FFFFFF"/>
                  </a:gs>
                </a:gsLst>
                <a:lin ang="5400000" scaled="0"/>
              </a:gradFill>
            </a:endParaRPr>
          </a:p>
        </p:txBody>
      </p:sp>
      <p:sp>
        <p:nvSpPr>
          <p:cNvPr id="7" name="Rounded Rectangle 6"/>
          <p:cNvSpPr/>
          <p:nvPr/>
        </p:nvSpPr>
        <p:spPr bwMode="auto">
          <a:xfrm>
            <a:off x="11545387" y="2522376"/>
            <a:ext cx="409847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Apply the Run List</a:t>
            </a:r>
            <a:endParaRPr lang="en-US" sz="2400" b="1" dirty="0" smtClean="0">
              <a:gradFill>
                <a:gsLst>
                  <a:gs pos="0">
                    <a:srgbClr val="FFFFFF"/>
                  </a:gs>
                  <a:gs pos="100000">
                    <a:srgbClr val="FFFFFF"/>
                  </a:gs>
                </a:gsLst>
                <a:lin ang="5400000" scaled="0"/>
              </a:gradFill>
            </a:endParaRPr>
          </a:p>
        </p:txBody>
      </p:sp>
      <p:sp>
        <p:nvSpPr>
          <p:cNvPr id="11" name="Rounded Rectangle 10"/>
          <p:cNvSpPr/>
          <p:nvPr/>
        </p:nvSpPr>
        <p:spPr bwMode="auto">
          <a:xfrm>
            <a:off x="12067902" y="3430180"/>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Build Node (</a:t>
            </a:r>
            <a:r>
              <a:rPr lang="en-US" sz="2000" b="1" dirty="0" err="1" smtClean="0">
                <a:gradFill>
                  <a:gsLst>
                    <a:gs pos="0">
                      <a:srgbClr val="FFFFFF"/>
                    </a:gs>
                    <a:gs pos="100000">
                      <a:srgbClr val="FFFFFF"/>
                    </a:gs>
                  </a:gsLst>
                  <a:lin ang="5400000" scaled="0"/>
                </a:gradFill>
              </a:rPr>
              <a:t>ohai</a:t>
            </a:r>
            <a:r>
              <a:rPr lang="en-US" sz="2000" b="1" dirty="0" smtClean="0">
                <a:gradFill>
                  <a:gsLst>
                    <a:gs pos="0">
                      <a:srgbClr val="FFFFFF"/>
                    </a:gs>
                    <a:gs pos="100000">
                      <a:srgbClr val="FFFFFF"/>
                    </a:gs>
                  </a:gsLst>
                  <a:lin ang="5400000" scaled="0"/>
                </a:gradFill>
              </a:rPr>
              <a:t>)</a:t>
            </a:r>
          </a:p>
        </p:txBody>
      </p:sp>
      <p:sp>
        <p:nvSpPr>
          <p:cNvPr id="12" name="Rounded Rectangle 11"/>
          <p:cNvSpPr/>
          <p:nvPr/>
        </p:nvSpPr>
        <p:spPr bwMode="auto">
          <a:xfrm>
            <a:off x="12067901" y="4337984"/>
            <a:ext cx="3575957"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Synchronize Cookbooks</a:t>
            </a:r>
          </a:p>
        </p:txBody>
      </p:sp>
      <p:sp>
        <p:nvSpPr>
          <p:cNvPr id="13" name="Rounded Rectangle 12"/>
          <p:cNvSpPr/>
          <p:nvPr/>
        </p:nvSpPr>
        <p:spPr bwMode="auto">
          <a:xfrm>
            <a:off x="12067902" y="5255289"/>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Build Resource Collection</a:t>
            </a:r>
          </a:p>
        </p:txBody>
      </p:sp>
      <p:sp>
        <p:nvSpPr>
          <p:cNvPr id="14" name="Rounded Rectangle 13"/>
          <p:cNvSpPr/>
          <p:nvPr/>
        </p:nvSpPr>
        <p:spPr bwMode="auto">
          <a:xfrm>
            <a:off x="12067902" y="6172594"/>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Converge</a:t>
            </a:r>
          </a:p>
        </p:txBody>
      </p:sp>
      <p:sp>
        <p:nvSpPr>
          <p:cNvPr id="16" name="Rounded Rectangle 15"/>
          <p:cNvSpPr/>
          <p:nvPr/>
        </p:nvSpPr>
        <p:spPr bwMode="auto">
          <a:xfrm>
            <a:off x="11545386" y="7061277"/>
            <a:ext cx="4098471"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Execute Tests</a:t>
            </a:r>
            <a:endParaRPr lang="en-US" sz="2400" b="1" dirty="0" smtClean="0">
              <a:gradFill>
                <a:gsLst>
                  <a:gs pos="0">
                    <a:srgbClr val="FFFFFF"/>
                  </a:gs>
                  <a:gs pos="100000">
                    <a:srgbClr val="FFFFFF"/>
                  </a:gs>
                </a:gsLst>
                <a:lin ang="5400000" scaled="0"/>
              </a:gradFill>
            </a:endParaRPr>
          </a:p>
        </p:txBody>
      </p:sp>
      <p:sp>
        <p:nvSpPr>
          <p:cNvPr id="10" name="Subtitle 4"/>
          <p:cNvSpPr>
            <a:spLocks noGrp="1"/>
          </p:cNvSpPr>
          <p:nvPr>
            <p:ph type="subTitle" idx="1"/>
          </p:nvPr>
        </p:nvSpPr>
        <p:spPr>
          <a:xfrm>
            <a:off x="1671638" y="3430180"/>
            <a:ext cx="9629408" cy="3188079"/>
          </a:xfrm>
        </p:spPr>
        <p:txBody>
          <a:bodyPr/>
          <a:lstStyle/>
          <a:p>
            <a:r>
              <a:rPr lang="en-US" dirty="0" smtClean="0"/>
              <a:t>The speed of the test suite is affected by the external dependency on the creation of the test instance, installing chef, and applying the run list.</a:t>
            </a:r>
            <a:endParaRPr lang="en-US" dirty="0"/>
          </a:p>
        </p:txBody>
      </p:sp>
      <p:sp>
        <p:nvSpPr>
          <p:cNvPr id="15" name="Rounded Rectangle 14"/>
          <p:cNvSpPr/>
          <p:nvPr/>
        </p:nvSpPr>
        <p:spPr bwMode="auto">
          <a:xfrm>
            <a:off x="11491582" y="716388"/>
            <a:ext cx="4152275"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Create </a:t>
            </a:r>
            <a:r>
              <a:rPr lang="en-US" b="1" dirty="0" err="1" smtClean="0">
                <a:gradFill>
                  <a:gsLst>
                    <a:gs pos="0">
                      <a:srgbClr val="FFFFFF"/>
                    </a:gs>
                    <a:gs pos="100000">
                      <a:srgbClr val="FFFFFF"/>
                    </a:gs>
                  </a:gsLst>
                  <a:lin ang="5400000" scaled="0"/>
                </a:gradFill>
              </a:rPr>
              <a:t>CentOS</a:t>
            </a:r>
            <a:r>
              <a:rPr lang="en-US" b="1" dirty="0" smtClean="0">
                <a:gradFill>
                  <a:gsLst>
                    <a:gs pos="0">
                      <a:srgbClr val="FFFFFF"/>
                    </a:gs>
                    <a:gs pos="100000">
                      <a:srgbClr val="FFFFFF"/>
                    </a:gs>
                  </a:gsLst>
                  <a:lin ang="5400000" scaled="0"/>
                </a:gradFill>
              </a:rPr>
              <a:t> Instance</a:t>
            </a:r>
            <a:endParaRPr lang="en-US" sz="2400" b="1"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553482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11545387" y="1605071"/>
            <a:ext cx="4098470"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Install Chef</a:t>
            </a:r>
            <a:endParaRPr lang="en-US" sz="2400" b="1" dirty="0" smtClean="0">
              <a:gradFill>
                <a:gsLst>
                  <a:gs pos="0">
                    <a:srgbClr val="FFFFFF"/>
                  </a:gs>
                  <a:gs pos="100000">
                    <a:srgbClr val="FFFFFF"/>
                  </a:gs>
                </a:gsLst>
                <a:lin ang="5400000" scaled="0"/>
              </a:gradFill>
            </a:endParaRPr>
          </a:p>
        </p:txBody>
      </p:sp>
      <p:sp>
        <p:nvSpPr>
          <p:cNvPr id="7" name="Rounded Rectangle 6"/>
          <p:cNvSpPr/>
          <p:nvPr/>
        </p:nvSpPr>
        <p:spPr bwMode="auto">
          <a:xfrm>
            <a:off x="11545387" y="2522376"/>
            <a:ext cx="409847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Apply the Run List</a:t>
            </a:r>
            <a:endParaRPr lang="en-US" sz="2400" b="1" dirty="0" smtClean="0">
              <a:gradFill>
                <a:gsLst>
                  <a:gs pos="0">
                    <a:srgbClr val="FFFFFF"/>
                  </a:gs>
                  <a:gs pos="100000">
                    <a:srgbClr val="FFFFFF"/>
                  </a:gs>
                </a:gsLst>
                <a:lin ang="5400000" scaled="0"/>
              </a:gradFill>
            </a:endParaRPr>
          </a:p>
        </p:txBody>
      </p:sp>
      <p:sp>
        <p:nvSpPr>
          <p:cNvPr id="11" name="Rounded Rectangle 10"/>
          <p:cNvSpPr/>
          <p:nvPr/>
        </p:nvSpPr>
        <p:spPr bwMode="auto">
          <a:xfrm>
            <a:off x="12067902" y="3430180"/>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Build Node (</a:t>
            </a:r>
            <a:r>
              <a:rPr lang="en-US" sz="2000" b="1" dirty="0" err="1" smtClean="0">
                <a:gradFill>
                  <a:gsLst>
                    <a:gs pos="0">
                      <a:srgbClr val="FFFFFF"/>
                    </a:gs>
                    <a:gs pos="100000">
                      <a:srgbClr val="FFFFFF"/>
                    </a:gs>
                  </a:gsLst>
                  <a:lin ang="5400000" scaled="0"/>
                </a:gradFill>
              </a:rPr>
              <a:t>ohai</a:t>
            </a:r>
            <a:r>
              <a:rPr lang="en-US" sz="2000" b="1" dirty="0" smtClean="0">
                <a:gradFill>
                  <a:gsLst>
                    <a:gs pos="0">
                      <a:srgbClr val="FFFFFF"/>
                    </a:gs>
                    <a:gs pos="100000">
                      <a:srgbClr val="FFFFFF"/>
                    </a:gs>
                  </a:gsLst>
                  <a:lin ang="5400000" scaled="0"/>
                </a:gradFill>
              </a:rPr>
              <a:t>)</a:t>
            </a:r>
          </a:p>
        </p:txBody>
      </p:sp>
      <p:sp>
        <p:nvSpPr>
          <p:cNvPr id="12" name="Rounded Rectangle 11"/>
          <p:cNvSpPr/>
          <p:nvPr/>
        </p:nvSpPr>
        <p:spPr bwMode="auto">
          <a:xfrm>
            <a:off x="12067901" y="4337984"/>
            <a:ext cx="3575957"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Synchronize Cookbooks</a:t>
            </a:r>
          </a:p>
        </p:txBody>
      </p:sp>
      <p:sp>
        <p:nvSpPr>
          <p:cNvPr id="13" name="Rounded Rectangle 12"/>
          <p:cNvSpPr/>
          <p:nvPr/>
        </p:nvSpPr>
        <p:spPr bwMode="auto">
          <a:xfrm>
            <a:off x="12067902" y="5255289"/>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Build Resource Collection</a:t>
            </a:r>
          </a:p>
        </p:txBody>
      </p:sp>
      <p:sp>
        <p:nvSpPr>
          <p:cNvPr id="14" name="Rounded Rectangle 13"/>
          <p:cNvSpPr/>
          <p:nvPr/>
        </p:nvSpPr>
        <p:spPr bwMode="auto">
          <a:xfrm>
            <a:off x="12067902" y="6172594"/>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Converge</a:t>
            </a:r>
          </a:p>
        </p:txBody>
      </p:sp>
      <p:sp>
        <p:nvSpPr>
          <p:cNvPr id="16" name="Rounded Rectangle 15"/>
          <p:cNvSpPr/>
          <p:nvPr/>
        </p:nvSpPr>
        <p:spPr bwMode="auto">
          <a:xfrm>
            <a:off x="11545386" y="7061277"/>
            <a:ext cx="4098471"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Execute Tests</a:t>
            </a:r>
            <a:endParaRPr lang="en-US" sz="2400" b="1" dirty="0" smtClean="0">
              <a:gradFill>
                <a:gsLst>
                  <a:gs pos="0">
                    <a:srgbClr val="FFFFFF"/>
                  </a:gs>
                  <a:gs pos="100000">
                    <a:srgbClr val="FFFFFF"/>
                  </a:gs>
                </a:gsLst>
                <a:lin ang="5400000" scaled="0"/>
              </a:gradFill>
            </a:endParaRPr>
          </a:p>
        </p:txBody>
      </p:sp>
      <p:sp>
        <p:nvSpPr>
          <p:cNvPr id="15" name="Rectangle 14"/>
          <p:cNvSpPr/>
          <p:nvPr/>
        </p:nvSpPr>
        <p:spPr bwMode="auto">
          <a:xfrm>
            <a:off x="11545386" y="6172594"/>
            <a:ext cx="4098471" cy="1735730"/>
          </a:xfrm>
          <a:prstGeom prst="rect">
            <a:avLst/>
          </a:prstGeom>
          <a:solidFill>
            <a:schemeClr val="bg1">
              <a:alpha val="6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7" name="Title 1"/>
          <p:cNvSpPr txBox="1">
            <a:spLocks/>
          </p:cNvSpPr>
          <p:nvPr/>
        </p:nvSpPr>
        <p:spPr bwMode="white">
          <a:xfrm>
            <a:off x="1671637" y="2294619"/>
            <a:ext cx="9477009" cy="852712"/>
          </a:xfrm>
          <a:prstGeom prst="rect">
            <a:avLst/>
          </a:prstGeom>
        </p:spPr>
        <p:txBody>
          <a:bodyPr vert="horz" wrap="square" lIns="91440" tIns="91440" rIns="91440" bIns="91440" rtlCol="0" anchor="ctr" anchorCtr="0">
            <a:noAutofit/>
          </a:bodyPr>
          <a:lstStyle>
            <a:lvl1pPr algn="l" defTabSz="1217613" rtl="0" eaLnBrk="1" fontAlgn="base" hangingPunct="1">
              <a:lnSpc>
                <a:spcPct val="90000"/>
              </a:lnSpc>
              <a:spcBef>
                <a:spcPct val="0"/>
              </a:spcBef>
              <a:spcAft>
                <a:spcPct val="0"/>
              </a:spcAft>
              <a:defRPr lang="en-US" sz="6400" b="1" kern="1200" spc="0" baseline="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sz="5400" dirty="0" smtClean="0"/>
              <a:t>Build Resource Collection</a:t>
            </a:r>
            <a:endParaRPr lang="en-US" sz="5400" dirty="0"/>
          </a:p>
        </p:txBody>
      </p:sp>
      <p:sp>
        <p:nvSpPr>
          <p:cNvPr id="18" name="Subtitle 4"/>
          <p:cNvSpPr>
            <a:spLocks noGrp="1"/>
          </p:cNvSpPr>
          <p:nvPr>
            <p:ph type="subTitle" idx="1"/>
          </p:nvPr>
        </p:nvSpPr>
        <p:spPr>
          <a:xfrm>
            <a:off x="1671637" y="3430180"/>
            <a:ext cx="9477009" cy="3188079"/>
          </a:xfrm>
        </p:spPr>
        <p:txBody>
          <a:bodyPr/>
          <a:lstStyle/>
          <a:p>
            <a:r>
              <a:rPr lang="en-US" dirty="0" smtClean="0"/>
              <a:t>The resource collection is a list of all the resources and recipes loaded across all the recipes within the run list.</a:t>
            </a:r>
          </a:p>
        </p:txBody>
      </p:sp>
      <p:sp>
        <p:nvSpPr>
          <p:cNvPr id="19" name="Rounded Rectangle 18"/>
          <p:cNvSpPr/>
          <p:nvPr/>
        </p:nvSpPr>
        <p:spPr bwMode="auto">
          <a:xfrm>
            <a:off x="11545386" y="716388"/>
            <a:ext cx="4098471"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Create </a:t>
            </a:r>
            <a:r>
              <a:rPr lang="en-US" b="1" dirty="0" err="1" smtClean="0">
                <a:gradFill>
                  <a:gsLst>
                    <a:gs pos="0">
                      <a:srgbClr val="FFFFFF"/>
                    </a:gs>
                    <a:gs pos="100000">
                      <a:srgbClr val="FFFFFF"/>
                    </a:gs>
                  </a:gsLst>
                  <a:lin ang="5400000" scaled="0"/>
                </a:gradFill>
              </a:rPr>
              <a:t>CentOS</a:t>
            </a:r>
            <a:r>
              <a:rPr lang="en-US" b="1" dirty="0" smtClean="0">
                <a:gradFill>
                  <a:gsLst>
                    <a:gs pos="0">
                      <a:srgbClr val="FFFFFF"/>
                    </a:gs>
                    <a:gs pos="100000">
                      <a:srgbClr val="FFFFFF"/>
                    </a:gs>
                  </a:gsLst>
                  <a:lin ang="5400000" scaled="0"/>
                </a:gradFill>
              </a:rPr>
              <a:t> Instance</a:t>
            </a:r>
            <a:endParaRPr lang="en-US" sz="2400" b="1" dirty="0" smtClean="0">
              <a:gradFill>
                <a:gsLst>
                  <a:gs pos="0">
                    <a:srgbClr val="FFFFFF"/>
                  </a:gs>
                  <a:gs pos="100000">
                    <a:srgbClr val="FFFFFF"/>
                  </a:gs>
                </a:gsLst>
                <a:lin ang="5400000" scaled="0"/>
              </a:gradFill>
            </a:endParaRPr>
          </a:p>
        </p:txBody>
      </p:sp>
      <p:sp>
        <p:nvSpPr>
          <p:cNvPr id="4" name="Rectangle 3"/>
          <p:cNvSpPr/>
          <p:nvPr/>
        </p:nvSpPr>
        <p:spPr bwMode="auto">
          <a:xfrm>
            <a:off x="11545386" y="716389"/>
            <a:ext cx="4098471" cy="4448736"/>
          </a:xfrm>
          <a:prstGeom prst="rect">
            <a:avLst/>
          </a:prstGeom>
          <a:solidFill>
            <a:schemeClr val="bg1">
              <a:alpha val="6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6503838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Franklin Webber</a:t>
            </a:r>
            <a:endParaRPr lang="en-US" dirty="0"/>
          </a:p>
        </p:txBody>
      </p:sp>
      <p:sp>
        <p:nvSpPr>
          <p:cNvPr id="3" name="Text Placeholder 2"/>
          <p:cNvSpPr>
            <a:spLocks noGrp="1"/>
          </p:cNvSpPr>
          <p:nvPr>
            <p:ph type="body" sz="quarter" idx="12"/>
          </p:nvPr>
        </p:nvSpPr>
        <p:spPr>
          <a:xfrm>
            <a:off x="650040" y="2422805"/>
            <a:ext cx="7471693" cy="5647641"/>
          </a:xfrm>
        </p:spPr>
        <p:txBody>
          <a:bodyPr/>
          <a:lstStyle/>
          <a:p>
            <a:r>
              <a:rPr lang="en-US" sz="2800" dirty="0" smtClean="0"/>
              <a:t>US Army - Radio/COMSEC Repairer (35E)</a:t>
            </a:r>
          </a:p>
          <a:p>
            <a:r>
              <a:rPr lang="en-US" sz="2800" dirty="0" smtClean="0"/>
              <a:t>Tech Support </a:t>
            </a:r>
          </a:p>
          <a:p>
            <a:r>
              <a:rPr lang="en-US" sz="2800" dirty="0" smtClean="0"/>
              <a:t>Quality Assurance </a:t>
            </a:r>
          </a:p>
          <a:p>
            <a:r>
              <a:rPr lang="en-US" sz="2800" dirty="0" smtClean="0"/>
              <a:t>Software Developer Eng. in Test</a:t>
            </a:r>
          </a:p>
          <a:p>
            <a:r>
              <a:rPr lang="en-US" sz="2800" dirty="0" smtClean="0"/>
              <a:t>Software Developer</a:t>
            </a:r>
          </a:p>
          <a:p>
            <a:r>
              <a:rPr lang="en-US" sz="2800" dirty="0" smtClean="0"/>
              <a:t>Instructor / Trainer</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8310" y="1726227"/>
            <a:ext cx="7754083" cy="5169388"/>
          </a:xfrm>
          <a:prstGeom prst="rect">
            <a:avLst/>
          </a:prstGeom>
          <a:solidFill>
            <a:srgbClr val="FFFFFF">
              <a:shade val="85000"/>
            </a:srgbClr>
          </a:solidFill>
          <a:ln w="88900" cap="sq">
            <a:solidFill>
              <a:schemeClr val="accent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Training and Technical Content Lead</a:t>
            </a:r>
          </a:p>
        </p:txBody>
      </p:sp>
    </p:spTree>
    <p:extLst>
      <p:ext uri="{BB962C8B-B14F-4D97-AF65-F5344CB8AC3E}">
        <p14:creationId xmlns:p14="http://schemas.microsoft.com/office/powerpoint/2010/main" val="122574360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Collection</a:t>
            </a:r>
            <a:endParaRPr lang="en-US" dirty="0"/>
          </a:p>
        </p:txBody>
      </p:sp>
      <p:grpSp>
        <p:nvGrpSpPr>
          <p:cNvPr id="80" name="Group 79"/>
          <p:cNvGrpSpPr/>
          <p:nvPr/>
        </p:nvGrpSpPr>
        <p:grpSpPr>
          <a:xfrm>
            <a:off x="8946051" y="3899866"/>
            <a:ext cx="4036423" cy="3092408"/>
            <a:chOff x="8760946" y="3807722"/>
            <a:chExt cx="4036423" cy="3092408"/>
          </a:xfrm>
        </p:grpSpPr>
        <p:sp>
          <p:nvSpPr>
            <p:cNvPr id="72" name="Rectangle 71"/>
            <p:cNvSpPr/>
            <p:nvPr/>
          </p:nvSpPr>
          <p:spPr bwMode="auto">
            <a:xfrm>
              <a:off x="8760946" y="6166007"/>
              <a:ext cx="4036423" cy="734123"/>
            </a:xfrm>
            <a:prstGeom prst="rect">
              <a:avLst/>
            </a:prstGeom>
            <a:solidFill>
              <a:schemeClr val="bg1">
                <a:lumMod val="9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1" name="Rectangle 70"/>
            <p:cNvSpPr/>
            <p:nvPr/>
          </p:nvSpPr>
          <p:spPr bwMode="auto">
            <a:xfrm>
              <a:off x="8760946" y="4645747"/>
              <a:ext cx="4036423" cy="734123"/>
            </a:xfrm>
            <a:prstGeom prst="rect">
              <a:avLst/>
            </a:prstGeom>
            <a:solidFill>
              <a:schemeClr val="bg1">
                <a:lumMod val="9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31" name="Rectangle 30"/>
            <p:cNvSpPr/>
            <p:nvPr/>
          </p:nvSpPr>
          <p:spPr bwMode="auto">
            <a:xfrm>
              <a:off x="8760946" y="5403862"/>
              <a:ext cx="4036423" cy="734123"/>
            </a:xfrm>
            <a:prstGeom prst="rect">
              <a:avLst/>
            </a:prstGeom>
            <a:solidFill>
              <a:schemeClr val="bg1">
                <a:lumMod val="9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8" name="Folded Corner 17"/>
            <p:cNvSpPr/>
            <p:nvPr/>
          </p:nvSpPr>
          <p:spPr bwMode="auto">
            <a:xfrm>
              <a:off x="8760946" y="3807722"/>
              <a:ext cx="4036423" cy="743427"/>
            </a:xfrm>
            <a:prstGeom prst="foldedCorner">
              <a:avLst/>
            </a:prstGeom>
            <a:solidFill>
              <a:schemeClr val="accent5"/>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a:r>
                <a:rPr lang="en-US" b="1" dirty="0">
                  <a:solidFill>
                    <a:schemeClr val="bg1"/>
                  </a:solidFill>
                </a:rPr>
                <a:t>Resource Collection</a:t>
              </a:r>
            </a:p>
          </p:txBody>
        </p:sp>
        <p:sp>
          <p:nvSpPr>
            <p:cNvPr id="23" name="Diamond 22"/>
            <p:cNvSpPr/>
            <p:nvPr/>
          </p:nvSpPr>
          <p:spPr bwMode="auto">
            <a:xfrm>
              <a:off x="9066809" y="4727177"/>
              <a:ext cx="548640" cy="548640"/>
            </a:xfrm>
            <a:prstGeom prst="diamond">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4" name="Regular Pentagon 23"/>
            <p:cNvSpPr/>
            <p:nvPr/>
          </p:nvSpPr>
          <p:spPr bwMode="auto">
            <a:xfrm>
              <a:off x="9056691" y="5451845"/>
              <a:ext cx="548640" cy="548640"/>
            </a:xfrm>
            <a:prstGeom prst="pentagon">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5" name="Oval 24"/>
            <p:cNvSpPr/>
            <p:nvPr/>
          </p:nvSpPr>
          <p:spPr bwMode="auto">
            <a:xfrm>
              <a:off x="9056691" y="6170890"/>
              <a:ext cx="548640" cy="548640"/>
            </a:xfrm>
            <a:prstGeom prst="ellipse">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6" name="TextBox 25"/>
            <p:cNvSpPr txBox="1"/>
            <p:nvPr/>
          </p:nvSpPr>
          <p:spPr bwMode="white">
            <a:xfrm>
              <a:off x="9921312" y="4727177"/>
              <a:ext cx="2572561" cy="548641"/>
            </a:xfrm>
            <a:prstGeom prst="rect">
              <a:avLst/>
            </a:prstGeom>
            <a:noFill/>
            <a:ln>
              <a:noFill/>
            </a:ln>
          </p:spPr>
          <p:txBody>
            <a:bodyPr vert="horz" wrap="square" lIns="91440" tIns="91440" rIns="91440" bIns="91440" rtlCol="0" anchor="ctr">
              <a:normAutofit fontScale="85000" lnSpcReduction="10000"/>
            </a:bodyPr>
            <a:lstStyle/>
            <a:p>
              <a:r>
                <a:rPr lang="en-US" b="1" dirty="0" smtClean="0">
                  <a:latin typeface="Courier New" charset="0"/>
                  <a:ea typeface="Courier New" charset="0"/>
                  <a:cs typeface="Courier New" charset="0"/>
                </a:rPr>
                <a:t>package '</a:t>
              </a:r>
              <a:r>
                <a:rPr lang="en-US" b="1" dirty="0" err="1" smtClean="0">
                  <a:latin typeface="Courier New" charset="0"/>
                  <a:ea typeface="Courier New" charset="0"/>
                  <a:cs typeface="Courier New" charset="0"/>
                </a:rPr>
                <a:t>httpd</a:t>
              </a:r>
              <a:r>
                <a:rPr lang="en-US" b="1" dirty="0" smtClean="0">
                  <a:latin typeface="Courier New" charset="0"/>
                  <a:ea typeface="Courier New" charset="0"/>
                  <a:cs typeface="Courier New" charset="0"/>
                </a:rPr>
                <a:t>'</a:t>
              </a:r>
            </a:p>
          </p:txBody>
        </p:sp>
        <p:sp>
          <p:nvSpPr>
            <p:cNvPr id="27" name="TextBox 26"/>
            <p:cNvSpPr txBox="1"/>
            <p:nvPr/>
          </p:nvSpPr>
          <p:spPr bwMode="white">
            <a:xfrm>
              <a:off x="9921312" y="5451844"/>
              <a:ext cx="2572561" cy="548641"/>
            </a:xfrm>
            <a:prstGeom prst="rect">
              <a:avLst/>
            </a:prstGeom>
          </p:spPr>
          <p:txBody>
            <a:bodyPr vert="horz" wrap="square" lIns="91440" tIns="91440" rIns="91440" bIns="91440" rtlCol="0" anchor="ctr">
              <a:noAutofit/>
            </a:bodyPr>
            <a:lstStyle/>
            <a:p>
              <a:r>
                <a:rPr lang="en-US" sz="2000" b="1" dirty="0" smtClean="0">
                  <a:latin typeface="Courier New" charset="0"/>
                  <a:ea typeface="Courier New" charset="0"/>
                  <a:cs typeface="Courier New" charset="0"/>
                </a:rPr>
                <a:t>file '/</a:t>
              </a:r>
              <a:r>
                <a:rPr lang="en-US" sz="2000" b="1" dirty="0" err="1" smtClean="0">
                  <a:latin typeface="Courier New" charset="0"/>
                  <a:ea typeface="Courier New" charset="0"/>
                  <a:cs typeface="Courier New" charset="0"/>
                </a:rPr>
                <a:t>var</a:t>
              </a:r>
              <a:r>
                <a:rPr lang="en-US" sz="2000" b="1" dirty="0" smtClean="0">
                  <a:latin typeface="Courier New" charset="0"/>
                  <a:ea typeface="Courier New" charset="0"/>
                  <a:cs typeface="Courier New" charset="0"/>
                </a:rPr>
                <a:t>/w...</a:t>
              </a:r>
            </a:p>
          </p:txBody>
        </p:sp>
        <p:sp>
          <p:nvSpPr>
            <p:cNvPr id="28" name="TextBox 27"/>
            <p:cNvSpPr txBox="1"/>
            <p:nvPr/>
          </p:nvSpPr>
          <p:spPr bwMode="white">
            <a:xfrm>
              <a:off x="9921312" y="6170421"/>
              <a:ext cx="2572561" cy="548641"/>
            </a:xfrm>
            <a:prstGeom prst="rect">
              <a:avLst/>
            </a:prstGeom>
          </p:spPr>
          <p:txBody>
            <a:bodyPr vert="horz" wrap="square" lIns="91440" tIns="91440" rIns="91440" bIns="91440" rtlCol="0" anchor="ctr">
              <a:normAutofit fontScale="85000" lnSpcReduction="10000"/>
            </a:bodyPr>
            <a:lstStyle/>
            <a:p>
              <a:r>
                <a:rPr lang="en-US" b="1" dirty="0" smtClean="0">
                  <a:latin typeface="Courier New" charset="0"/>
                  <a:ea typeface="Courier New" charset="0"/>
                  <a:cs typeface="Courier New" charset="0"/>
                </a:rPr>
                <a:t>service '</a:t>
              </a:r>
              <a:r>
                <a:rPr lang="en-US" b="1" dirty="0" err="1" smtClean="0">
                  <a:latin typeface="Courier New" charset="0"/>
                  <a:ea typeface="Courier New" charset="0"/>
                  <a:cs typeface="Courier New" charset="0"/>
                </a:rPr>
                <a:t>httpd</a:t>
              </a:r>
              <a:r>
                <a:rPr lang="en-US" b="1" dirty="0" smtClean="0">
                  <a:latin typeface="Courier New" charset="0"/>
                  <a:ea typeface="Courier New" charset="0"/>
                  <a:cs typeface="Courier New" charset="0"/>
                </a:rPr>
                <a:t>'</a:t>
              </a:r>
            </a:p>
          </p:txBody>
        </p:sp>
      </p:grpSp>
      <p:grpSp>
        <p:nvGrpSpPr>
          <p:cNvPr id="81" name="Group 80"/>
          <p:cNvGrpSpPr/>
          <p:nvPr/>
        </p:nvGrpSpPr>
        <p:grpSpPr>
          <a:xfrm>
            <a:off x="2868117" y="3284981"/>
            <a:ext cx="4337277" cy="4134986"/>
            <a:chOff x="1671637" y="3827865"/>
            <a:chExt cx="4337277" cy="4134986"/>
          </a:xfrm>
        </p:grpSpPr>
        <p:sp>
          <p:nvSpPr>
            <p:cNvPr id="5" name="Rectangle 4"/>
            <p:cNvSpPr/>
            <p:nvPr/>
          </p:nvSpPr>
          <p:spPr bwMode="auto">
            <a:xfrm>
              <a:off x="1671637" y="3827865"/>
              <a:ext cx="4337277" cy="4134986"/>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r" defTabSz="914099"/>
              <a:r>
                <a:rPr lang="en-US" sz="4000" b="1" dirty="0" err="1" smtClean="0">
                  <a:solidFill>
                    <a:schemeClr val="accent3">
                      <a:lumMod val="50000"/>
                    </a:schemeClr>
                  </a:solidFill>
                </a:rPr>
                <a:t>httpd</a:t>
              </a:r>
              <a:endParaRPr lang="en-US" sz="4400" b="1" dirty="0" smtClean="0">
                <a:solidFill>
                  <a:schemeClr val="accent3">
                    <a:lumMod val="50000"/>
                  </a:schemeClr>
                </a:solidFill>
              </a:endParaRPr>
            </a:p>
          </p:txBody>
        </p:sp>
        <p:sp>
          <p:nvSpPr>
            <p:cNvPr id="11" name="Round Diagonal Corner Rectangle 10"/>
            <p:cNvSpPr/>
            <p:nvPr/>
          </p:nvSpPr>
          <p:spPr bwMode="auto">
            <a:xfrm>
              <a:off x="1782691" y="3932680"/>
              <a:ext cx="1448001" cy="1330946"/>
            </a:xfrm>
            <a:prstGeom prst="round2DiagRect">
              <a:avLst/>
            </a:prstGeom>
            <a:solidFill>
              <a:schemeClr val="accent1"/>
            </a:solidFill>
            <a:ln w="76200">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000" dirty="0" smtClean="0">
                  <a:solidFill>
                    <a:schemeClr val="bg1"/>
                  </a:solidFill>
                </a:rPr>
                <a:t>default</a:t>
              </a:r>
            </a:p>
          </p:txBody>
        </p:sp>
        <p:sp>
          <p:nvSpPr>
            <p:cNvPr id="6" name="Round Diagonal Corner Rectangle 5"/>
            <p:cNvSpPr/>
            <p:nvPr/>
          </p:nvSpPr>
          <p:spPr bwMode="auto">
            <a:xfrm>
              <a:off x="3778503" y="5043383"/>
              <a:ext cx="2086889" cy="774401"/>
            </a:xfrm>
            <a:prstGeom prst="round2DiagRect">
              <a:avLst/>
            </a:prstGeom>
            <a:solidFill>
              <a:schemeClr val="accent4"/>
            </a:solidFill>
            <a:ln w="76200">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000" dirty="0" smtClean="0">
                  <a:solidFill>
                    <a:schemeClr val="bg1"/>
                  </a:solidFill>
                </a:rPr>
                <a:t>install</a:t>
              </a:r>
            </a:p>
          </p:txBody>
        </p:sp>
        <p:sp>
          <p:nvSpPr>
            <p:cNvPr id="7" name="Round Diagonal Corner Rectangle 6"/>
            <p:cNvSpPr/>
            <p:nvPr/>
          </p:nvSpPr>
          <p:spPr bwMode="auto">
            <a:xfrm>
              <a:off x="3778502" y="5988954"/>
              <a:ext cx="2086889" cy="774401"/>
            </a:xfrm>
            <a:prstGeom prst="round2DiagRect">
              <a:avLst/>
            </a:prstGeom>
            <a:solidFill>
              <a:schemeClr val="accent5"/>
            </a:solidFill>
            <a:ln w="76200">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000" dirty="0" smtClean="0">
                  <a:solidFill>
                    <a:schemeClr val="bg1"/>
                  </a:solidFill>
                </a:rPr>
                <a:t>configuration</a:t>
              </a:r>
            </a:p>
          </p:txBody>
        </p:sp>
        <p:sp>
          <p:nvSpPr>
            <p:cNvPr id="8" name="Round Diagonal Corner Rectangle 7"/>
            <p:cNvSpPr/>
            <p:nvPr/>
          </p:nvSpPr>
          <p:spPr bwMode="auto">
            <a:xfrm>
              <a:off x="3778503" y="6934527"/>
              <a:ext cx="2086889" cy="774401"/>
            </a:xfrm>
            <a:prstGeom prst="round2DiagRect">
              <a:avLst/>
            </a:prstGeom>
            <a:solidFill>
              <a:srgbClr val="C97D9A"/>
            </a:solidFill>
            <a:ln w="76200">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000" dirty="0" smtClean="0">
                  <a:solidFill>
                    <a:schemeClr val="bg1"/>
                  </a:solidFill>
                </a:rPr>
                <a:t>service</a:t>
              </a:r>
            </a:p>
          </p:txBody>
        </p:sp>
        <p:cxnSp>
          <p:nvCxnSpPr>
            <p:cNvPr id="9" name="Straight Connector 8"/>
            <p:cNvCxnSpPr>
              <a:stCxn id="11" idx="1"/>
            </p:cNvCxnSpPr>
            <p:nvPr/>
          </p:nvCxnSpPr>
          <p:spPr>
            <a:xfrm>
              <a:off x="2506692" y="5263626"/>
              <a:ext cx="13322" cy="1112122"/>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10" name="Straight Connector 9"/>
            <p:cNvCxnSpPr>
              <a:endCxn id="35" idx="1"/>
            </p:cNvCxnSpPr>
            <p:nvPr/>
          </p:nvCxnSpPr>
          <p:spPr>
            <a:xfrm>
              <a:off x="2506692" y="6375748"/>
              <a:ext cx="905602" cy="408"/>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1932888" y="4539633"/>
              <a:ext cx="587126"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1932888" y="4772309"/>
              <a:ext cx="587126" cy="0"/>
            </a:xfrm>
            <a:prstGeom prst="line">
              <a:avLst/>
            </a:prstGeom>
            <a:ln w="1524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a:off x="1932888" y="4981064"/>
              <a:ext cx="587126"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sp>
          <p:nvSpPr>
            <p:cNvPr id="20" name="Diamond 19"/>
            <p:cNvSpPr/>
            <p:nvPr/>
          </p:nvSpPr>
          <p:spPr bwMode="auto">
            <a:xfrm>
              <a:off x="3895934" y="5499563"/>
              <a:ext cx="274320" cy="274320"/>
            </a:xfrm>
            <a:prstGeom prst="diamond">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1" name="Regular Pentagon 20"/>
            <p:cNvSpPr/>
            <p:nvPr/>
          </p:nvSpPr>
          <p:spPr bwMode="auto">
            <a:xfrm>
              <a:off x="3894885" y="6439893"/>
              <a:ext cx="274320" cy="274320"/>
            </a:xfrm>
            <a:prstGeom prst="pentagon">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2" name="Oval 21"/>
            <p:cNvSpPr/>
            <p:nvPr/>
          </p:nvSpPr>
          <p:spPr bwMode="auto">
            <a:xfrm>
              <a:off x="3894885" y="7399159"/>
              <a:ext cx="274320" cy="274320"/>
            </a:xfrm>
            <a:prstGeom prst="ellipse">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35" name="Left Bracket 34"/>
            <p:cNvSpPr/>
            <p:nvPr/>
          </p:nvSpPr>
          <p:spPr>
            <a:xfrm>
              <a:off x="3412294" y="5043383"/>
              <a:ext cx="213244" cy="2665545"/>
            </a:xfrm>
            <a:prstGeom prst="lef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cxnSp>
        <p:nvCxnSpPr>
          <p:cNvPr id="53" name="Straight Connector 52"/>
          <p:cNvCxnSpPr>
            <a:stCxn id="6" idx="0"/>
            <a:endCxn id="71" idx="1"/>
          </p:cNvCxnSpPr>
          <p:nvPr/>
        </p:nvCxnSpPr>
        <p:spPr>
          <a:xfrm>
            <a:off x="7061872" y="4887700"/>
            <a:ext cx="1884179" cy="217253"/>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55" name="Straight Connector 54"/>
          <p:cNvCxnSpPr>
            <a:stCxn id="7" idx="0"/>
            <a:endCxn id="31" idx="1"/>
          </p:cNvCxnSpPr>
          <p:nvPr/>
        </p:nvCxnSpPr>
        <p:spPr>
          <a:xfrm>
            <a:off x="7061871" y="5833271"/>
            <a:ext cx="1884180" cy="29797"/>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56" name="Straight Connector 55"/>
          <p:cNvCxnSpPr>
            <a:stCxn id="8" idx="0"/>
            <a:endCxn id="72" idx="1"/>
          </p:cNvCxnSpPr>
          <p:nvPr/>
        </p:nvCxnSpPr>
        <p:spPr>
          <a:xfrm flipV="1">
            <a:off x="7061872" y="6625213"/>
            <a:ext cx="1884179" cy="153631"/>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92069810"/>
      </p:ext>
    </p:extLst>
  </p:cSld>
  <p:clrMapOvr>
    <a:masterClrMapping/>
  </p:clrMapOvr>
  <p:transition xmlns:p14="http://schemas.microsoft.com/office/powerpoint/2010/mai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RSpec and </a:t>
            </a:r>
            <a:r>
              <a:rPr lang="en-US" dirty="0" err="1" smtClean="0"/>
              <a:t>ChefSpec</a:t>
            </a:r>
            <a:endParaRPr lang="en-US" dirty="0"/>
          </a:p>
        </p:txBody>
      </p:sp>
      <p:sp>
        <p:nvSpPr>
          <p:cNvPr id="3" name="Subtitle 2"/>
          <p:cNvSpPr>
            <a:spLocks noGrp="1"/>
          </p:cNvSpPr>
          <p:nvPr>
            <p:ph type="subTitle" idx="1"/>
          </p:nvPr>
        </p:nvSpPr>
        <p:spPr>
          <a:xfrm>
            <a:off x="1671638" y="3271838"/>
            <a:ext cx="8800419" cy="3685016"/>
          </a:xfrm>
        </p:spPr>
        <p:txBody>
          <a:bodyPr/>
          <a:lstStyle/>
          <a:p>
            <a:r>
              <a:rPr lang="en-US" dirty="0" smtClean="0"/>
              <a:t>RSpec is a Domain Specific Language (DSL) that allows you to express and execute expectations. These expectations are expressed in examples that are asserted in different example groups.</a:t>
            </a:r>
          </a:p>
          <a:p>
            <a:endParaRPr lang="en-US" dirty="0"/>
          </a:p>
          <a:p>
            <a:r>
              <a:rPr lang="en-US" dirty="0" err="1" smtClean="0"/>
              <a:t>ChefSpec</a:t>
            </a:r>
            <a:r>
              <a:rPr lang="en-US" dirty="0" smtClean="0"/>
              <a:t> provides helpers and tools that allow you to express expectations about the state of </a:t>
            </a:r>
            <a:r>
              <a:rPr lang="en-US" b="1" dirty="0" smtClean="0"/>
              <a:t>resource collection</a:t>
            </a:r>
            <a:r>
              <a:rPr lang="en-US" dirty="0" smtClean="0"/>
              <a:t>.</a:t>
            </a:r>
            <a:endParaRPr lang="en-US" dirty="0"/>
          </a:p>
        </p:txBody>
      </p:sp>
      <p:grpSp>
        <p:nvGrpSpPr>
          <p:cNvPr id="26" name="Group 25"/>
          <p:cNvGrpSpPr/>
          <p:nvPr/>
        </p:nvGrpSpPr>
        <p:grpSpPr>
          <a:xfrm>
            <a:off x="11332563" y="3760251"/>
            <a:ext cx="4152276" cy="2369594"/>
            <a:chOff x="11962151" y="5650144"/>
            <a:chExt cx="4152276" cy="2369594"/>
          </a:xfrm>
        </p:grpSpPr>
        <p:sp>
          <p:nvSpPr>
            <p:cNvPr id="22" name="Rounded Rectangle 21"/>
            <p:cNvSpPr/>
            <p:nvPr/>
          </p:nvSpPr>
          <p:spPr bwMode="auto">
            <a:xfrm>
              <a:off x="11962151" y="7330190"/>
              <a:ext cx="4152275"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Ruby</a:t>
              </a:r>
              <a:endParaRPr lang="en-US" sz="2400" b="1" dirty="0" smtClean="0">
                <a:gradFill>
                  <a:gsLst>
                    <a:gs pos="0">
                      <a:srgbClr val="FFFFFF"/>
                    </a:gs>
                    <a:gs pos="100000">
                      <a:srgbClr val="FFFFFF"/>
                    </a:gs>
                  </a:gsLst>
                  <a:lin ang="5400000" scaled="0"/>
                </a:gradFill>
              </a:endParaRPr>
            </a:p>
          </p:txBody>
        </p:sp>
        <p:sp>
          <p:nvSpPr>
            <p:cNvPr id="23" name="Rounded Rectangle 22"/>
            <p:cNvSpPr/>
            <p:nvPr/>
          </p:nvSpPr>
          <p:spPr bwMode="auto">
            <a:xfrm>
              <a:off x="11962151" y="6508229"/>
              <a:ext cx="2028488"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RSpec</a:t>
              </a:r>
              <a:endParaRPr lang="en-US" sz="2400" b="1" dirty="0" smtClean="0">
                <a:gradFill>
                  <a:gsLst>
                    <a:gs pos="0">
                      <a:srgbClr val="FFFFFF"/>
                    </a:gs>
                    <a:gs pos="100000">
                      <a:srgbClr val="FFFFFF"/>
                    </a:gs>
                  </a:gsLst>
                  <a:lin ang="5400000" scaled="0"/>
                </a:gradFill>
              </a:endParaRPr>
            </a:p>
          </p:txBody>
        </p:sp>
        <p:sp>
          <p:nvSpPr>
            <p:cNvPr id="24" name="Rounded Rectangle 23"/>
            <p:cNvSpPr/>
            <p:nvPr/>
          </p:nvSpPr>
          <p:spPr bwMode="auto">
            <a:xfrm>
              <a:off x="11962151" y="5650144"/>
              <a:ext cx="2028488"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smtClean="0">
                  <a:gradFill>
                    <a:gsLst>
                      <a:gs pos="0">
                        <a:srgbClr val="FFFFFF"/>
                      </a:gs>
                      <a:gs pos="100000">
                        <a:srgbClr val="FFFFFF"/>
                      </a:gs>
                    </a:gsLst>
                    <a:lin ang="5400000" scaled="0"/>
                  </a:gradFill>
                </a:rPr>
                <a:t>ChefSpec</a:t>
              </a:r>
              <a:endParaRPr lang="en-US" sz="2400" b="1" dirty="0" smtClean="0">
                <a:gradFill>
                  <a:gsLst>
                    <a:gs pos="0">
                      <a:srgbClr val="FFFFFF"/>
                    </a:gs>
                    <a:gs pos="100000">
                      <a:srgbClr val="FFFFFF"/>
                    </a:gs>
                  </a:gsLst>
                  <a:lin ang="5400000" scaled="0"/>
                </a:gradFill>
              </a:endParaRPr>
            </a:p>
          </p:txBody>
        </p:sp>
        <p:sp>
          <p:nvSpPr>
            <p:cNvPr id="25" name="Rounded Rectangle 24"/>
            <p:cNvSpPr/>
            <p:nvPr/>
          </p:nvSpPr>
          <p:spPr bwMode="auto">
            <a:xfrm>
              <a:off x="14085939" y="6490167"/>
              <a:ext cx="2028488"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Chef</a:t>
              </a:r>
              <a:endParaRPr lang="en-US" sz="2400" b="1" dirty="0" smtClean="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190603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 versus </a:t>
            </a:r>
            <a:r>
              <a:rPr lang="en-US" dirty="0" err="1" smtClean="0"/>
              <a:t>ChefSpec</a:t>
            </a:r>
            <a:endParaRPr lang="en-US" dirty="0"/>
          </a:p>
        </p:txBody>
      </p:sp>
      <p:grpSp>
        <p:nvGrpSpPr>
          <p:cNvPr id="3" name="Group 2"/>
          <p:cNvGrpSpPr/>
          <p:nvPr/>
        </p:nvGrpSpPr>
        <p:grpSpPr>
          <a:xfrm>
            <a:off x="1646341" y="5655360"/>
            <a:ext cx="13836398" cy="1419713"/>
            <a:chOff x="1646341" y="3558746"/>
            <a:chExt cx="13836398" cy="1419713"/>
          </a:xfrm>
        </p:grpSpPr>
        <p:grpSp>
          <p:nvGrpSpPr>
            <p:cNvPr id="16" name="Group 15"/>
            <p:cNvGrpSpPr/>
            <p:nvPr/>
          </p:nvGrpSpPr>
          <p:grpSpPr>
            <a:xfrm>
              <a:off x="1671638" y="4274125"/>
              <a:ext cx="13811101" cy="704334"/>
              <a:chOff x="1671638" y="3631573"/>
              <a:chExt cx="13811101" cy="704334"/>
            </a:xfrm>
          </p:grpSpPr>
          <p:sp>
            <p:nvSpPr>
              <p:cNvPr id="9" name="Rounded Rectangle 8"/>
              <p:cNvSpPr/>
              <p:nvPr/>
            </p:nvSpPr>
            <p:spPr bwMode="auto">
              <a:xfrm>
                <a:off x="1671638" y="3638966"/>
                <a:ext cx="4151376"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Create </a:t>
                </a:r>
                <a:r>
                  <a:rPr lang="en-US" b="1" dirty="0" err="1" smtClean="0">
                    <a:gradFill>
                      <a:gsLst>
                        <a:gs pos="0">
                          <a:srgbClr val="FFFFFF"/>
                        </a:gs>
                        <a:gs pos="100000">
                          <a:srgbClr val="FFFFFF"/>
                        </a:gs>
                      </a:gsLst>
                      <a:lin ang="5400000" scaled="0"/>
                    </a:gradFill>
                  </a:rPr>
                  <a:t>CentOS</a:t>
                </a:r>
                <a:r>
                  <a:rPr lang="en-US" b="1" dirty="0" smtClean="0">
                    <a:gradFill>
                      <a:gsLst>
                        <a:gs pos="0">
                          <a:srgbClr val="FFFFFF"/>
                        </a:gs>
                        <a:gs pos="100000">
                          <a:srgbClr val="FFFFFF"/>
                        </a:gs>
                      </a:gsLst>
                      <a:lin ang="5400000" scaled="0"/>
                    </a:gradFill>
                  </a:rPr>
                  <a:t> Instance</a:t>
                </a:r>
                <a:endParaRPr lang="en-US" sz="2400" b="1" dirty="0" smtClean="0">
                  <a:gradFill>
                    <a:gsLst>
                      <a:gs pos="0">
                        <a:srgbClr val="FFFFFF"/>
                      </a:gs>
                      <a:gs pos="100000">
                        <a:srgbClr val="FFFFFF"/>
                      </a:gs>
                    </a:gsLst>
                    <a:lin ang="5400000" scaled="0"/>
                  </a:gradFill>
                </a:endParaRPr>
              </a:p>
            </p:txBody>
          </p:sp>
          <p:sp>
            <p:nvSpPr>
              <p:cNvPr id="10" name="Rounded Rectangle 9"/>
              <p:cNvSpPr/>
              <p:nvPr/>
            </p:nvSpPr>
            <p:spPr bwMode="auto">
              <a:xfrm>
                <a:off x="6091092" y="3638966"/>
                <a:ext cx="2971800"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Install Chef</a:t>
                </a:r>
                <a:endParaRPr lang="en-US" sz="2400" b="1" dirty="0" smtClean="0">
                  <a:gradFill>
                    <a:gsLst>
                      <a:gs pos="0">
                        <a:srgbClr val="FFFFFF"/>
                      </a:gs>
                      <a:gs pos="100000">
                        <a:srgbClr val="FFFFFF"/>
                      </a:gs>
                    </a:gsLst>
                    <a:lin ang="5400000" scaled="0"/>
                  </a:gradFill>
                </a:endParaRPr>
              </a:p>
            </p:txBody>
          </p:sp>
          <p:sp>
            <p:nvSpPr>
              <p:cNvPr id="11" name="Rounded Rectangle 10"/>
              <p:cNvSpPr/>
              <p:nvPr/>
            </p:nvSpPr>
            <p:spPr bwMode="auto">
              <a:xfrm>
                <a:off x="9330071" y="3638966"/>
                <a:ext cx="320040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Apply the Run List</a:t>
                </a:r>
                <a:endParaRPr lang="en-US" sz="2400" b="1" dirty="0" smtClean="0">
                  <a:gradFill>
                    <a:gsLst>
                      <a:gs pos="0">
                        <a:srgbClr val="FFFFFF"/>
                      </a:gs>
                      <a:gs pos="100000">
                        <a:srgbClr val="FFFFFF"/>
                      </a:gs>
                    </a:gsLst>
                    <a:lin ang="5400000" scaled="0"/>
                  </a:gradFill>
                </a:endParaRPr>
              </a:p>
            </p:txBody>
          </p:sp>
          <p:sp>
            <p:nvSpPr>
              <p:cNvPr id="12" name="Rounded Rectangle 11"/>
              <p:cNvSpPr/>
              <p:nvPr/>
            </p:nvSpPr>
            <p:spPr bwMode="auto">
              <a:xfrm>
                <a:off x="12739539" y="3646359"/>
                <a:ext cx="2743200"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smtClean="0">
                    <a:gradFill>
                      <a:gsLst>
                        <a:gs pos="0">
                          <a:srgbClr val="FFFFFF"/>
                        </a:gs>
                        <a:gs pos="100000">
                          <a:srgbClr val="FFFFFF"/>
                        </a:gs>
                      </a:gsLst>
                      <a:lin ang="5400000" scaled="0"/>
                    </a:gradFill>
                  </a:rPr>
                  <a:t>Execute Tests</a:t>
                </a:r>
                <a:endParaRPr lang="en-US" sz="2400" b="1" dirty="0" smtClean="0">
                  <a:gradFill>
                    <a:gsLst>
                      <a:gs pos="0">
                        <a:srgbClr val="FFFFFF"/>
                      </a:gs>
                      <a:gs pos="100000">
                        <a:srgbClr val="FFFFFF"/>
                      </a:gs>
                    </a:gsLst>
                    <a:lin ang="5400000" scaled="0"/>
                  </a:gradFill>
                </a:endParaRPr>
              </a:p>
            </p:txBody>
          </p:sp>
          <p:sp>
            <p:nvSpPr>
              <p:cNvPr id="13" name="Right Arrow 12"/>
              <p:cNvSpPr/>
              <p:nvPr/>
            </p:nvSpPr>
            <p:spPr bwMode="auto">
              <a:xfrm>
                <a:off x="5672309" y="3638966"/>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ight Arrow 13"/>
              <p:cNvSpPr/>
              <p:nvPr/>
            </p:nvSpPr>
            <p:spPr bwMode="auto">
              <a:xfrm>
                <a:off x="8897824" y="3638966"/>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5" name="Right Arrow 14"/>
              <p:cNvSpPr/>
              <p:nvPr/>
            </p:nvSpPr>
            <p:spPr bwMode="auto">
              <a:xfrm>
                <a:off x="12360956" y="3631573"/>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sp>
          <p:nvSpPr>
            <p:cNvPr id="17" name="TextBox 16"/>
            <p:cNvSpPr txBox="1"/>
            <p:nvPr/>
          </p:nvSpPr>
          <p:spPr bwMode="white">
            <a:xfrm>
              <a:off x="1646341" y="3558746"/>
              <a:ext cx="5877866" cy="543697"/>
            </a:xfrm>
            <a:prstGeom prst="rect">
              <a:avLst/>
            </a:prstGeom>
          </p:spPr>
          <p:txBody>
            <a:bodyPr vert="horz" wrap="square" lIns="91440" tIns="91440" rIns="91440" bIns="91440" rtlCol="0">
              <a:noAutofit/>
            </a:bodyPr>
            <a:lstStyle/>
            <a:p>
              <a:r>
                <a:rPr lang="en-US" sz="3200" dirty="0" smtClean="0"/>
                <a:t>Test Kitchen using </a:t>
              </a:r>
              <a:r>
                <a:rPr lang="en-US" sz="3200" dirty="0" err="1" smtClean="0"/>
                <a:t>ServerSpec</a:t>
              </a:r>
              <a:endParaRPr lang="en-US" sz="3200" dirty="0" smtClean="0"/>
            </a:p>
          </p:txBody>
        </p:sp>
      </p:grpSp>
      <p:grpSp>
        <p:nvGrpSpPr>
          <p:cNvPr id="4" name="Group 3"/>
          <p:cNvGrpSpPr/>
          <p:nvPr/>
        </p:nvGrpSpPr>
        <p:grpSpPr>
          <a:xfrm>
            <a:off x="1671638" y="3558746"/>
            <a:ext cx="11604142" cy="1498809"/>
            <a:chOff x="1646340" y="5229237"/>
            <a:chExt cx="11604142" cy="1498809"/>
          </a:xfrm>
        </p:grpSpPr>
        <p:sp>
          <p:nvSpPr>
            <p:cNvPr id="21" name="Rounded Rectangle 20"/>
            <p:cNvSpPr/>
            <p:nvPr/>
          </p:nvSpPr>
          <p:spPr bwMode="auto">
            <a:xfrm>
              <a:off x="1678926" y="6023712"/>
              <a:ext cx="4144088"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Build Node (</a:t>
              </a:r>
              <a:r>
                <a:rPr lang="en-US" b="1" dirty="0" err="1" smtClean="0">
                  <a:gradFill>
                    <a:gsLst>
                      <a:gs pos="0">
                        <a:srgbClr val="FFFFFF"/>
                      </a:gs>
                      <a:gs pos="100000">
                        <a:srgbClr val="FFFFFF"/>
                      </a:gs>
                    </a:gsLst>
                    <a:lin ang="5400000" scaled="0"/>
                  </a:gradFill>
                </a:rPr>
                <a:t>Fauxhai</a:t>
              </a:r>
              <a:r>
                <a:rPr lang="en-US" b="1" dirty="0" smtClean="0">
                  <a:gradFill>
                    <a:gsLst>
                      <a:gs pos="0">
                        <a:srgbClr val="FFFFFF"/>
                      </a:gs>
                      <a:gs pos="100000">
                        <a:srgbClr val="FFFFFF"/>
                      </a:gs>
                    </a:gsLst>
                    <a:lin ang="5400000" scaled="0"/>
                  </a:gradFill>
                </a:rPr>
                <a:t>)</a:t>
              </a:r>
              <a:endParaRPr lang="en-US" sz="2400" b="1" dirty="0" smtClean="0">
                <a:gradFill>
                  <a:gsLst>
                    <a:gs pos="0">
                      <a:srgbClr val="FFFFFF"/>
                    </a:gs>
                    <a:gs pos="100000">
                      <a:srgbClr val="FFFFFF"/>
                    </a:gs>
                  </a:gsLst>
                  <a:lin ang="5400000" scaled="0"/>
                </a:gradFill>
              </a:endParaRPr>
            </a:p>
          </p:txBody>
        </p:sp>
        <p:sp>
          <p:nvSpPr>
            <p:cNvPr id="22" name="Rounded Rectangle 21"/>
            <p:cNvSpPr/>
            <p:nvPr/>
          </p:nvSpPr>
          <p:spPr bwMode="auto">
            <a:xfrm>
              <a:off x="10507282" y="6023712"/>
              <a:ext cx="2743200"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smtClean="0">
                  <a:gradFill>
                    <a:gsLst>
                      <a:gs pos="0">
                        <a:srgbClr val="FFFFFF"/>
                      </a:gs>
                      <a:gs pos="100000">
                        <a:srgbClr val="FFFFFF"/>
                      </a:gs>
                    </a:gsLst>
                    <a:lin ang="5400000" scaled="0"/>
                  </a:gradFill>
                </a:rPr>
                <a:t>Execute Tests</a:t>
              </a:r>
              <a:endParaRPr lang="en-US" sz="2400" b="1" dirty="0" smtClean="0">
                <a:gradFill>
                  <a:gsLst>
                    <a:gs pos="0">
                      <a:srgbClr val="FFFFFF"/>
                    </a:gs>
                    <a:gs pos="100000">
                      <a:srgbClr val="FFFFFF"/>
                    </a:gs>
                  </a:gsLst>
                  <a:lin ang="5400000" scaled="0"/>
                </a:gradFill>
              </a:endParaRPr>
            </a:p>
          </p:txBody>
        </p:sp>
        <p:sp>
          <p:nvSpPr>
            <p:cNvPr id="27" name="Rounded Rectangle 26"/>
            <p:cNvSpPr/>
            <p:nvPr/>
          </p:nvSpPr>
          <p:spPr bwMode="auto">
            <a:xfrm>
              <a:off x="6093104" y="6023712"/>
              <a:ext cx="4144088"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Build Resource Collection</a:t>
              </a:r>
              <a:endParaRPr lang="en-US" sz="2400" b="1" dirty="0" smtClean="0">
                <a:gradFill>
                  <a:gsLst>
                    <a:gs pos="0">
                      <a:srgbClr val="FFFFFF"/>
                    </a:gs>
                    <a:gs pos="100000">
                      <a:srgbClr val="FFFFFF"/>
                    </a:gs>
                  </a:gsLst>
                  <a:lin ang="5400000" scaled="0"/>
                </a:gradFill>
              </a:endParaRPr>
            </a:p>
          </p:txBody>
        </p:sp>
        <p:sp>
          <p:nvSpPr>
            <p:cNvPr id="26" name="TextBox 25"/>
            <p:cNvSpPr txBox="1"/>
            <p:nvPr/>
          </p:nvSpPr>
          <p:spPr bwMode="white">
            <a:xfrm>
              <a:off x="1646340" y="5229237"/>
              <a:ext cx="4311719" cy="543697"/>
            </a:xfrm>
            <a:prstGeom prst="rect">
              <a:avLst/>
            </a:prstGeom>
          </p:spPr>
          <p:txBody>
            <a:bodyPr vert="horz" wrap="square" lIns="91440" tIns="91440" rIns="91440" bIns="91440" rtlCol="0">
              <a:noAutofit/>
            </a:bodyPr>
            <a:lstStyle/>
            <a:p>
              <a:r>
                <a:rPr lang="en-US" sz="3200" dirty="0" err="1" smtClean="0"/>
                <a:t>ChefSpec</a:t>
              </a:r>
              <a:endParaRPr lang="en-US" sz="3200" dirty="0" smtClean="0"/>
            </a:p>
          </p:txBody>
        </p:sp>
        <p:sp>
          <p:nvSpPr>
            <p:cNvPr id="25" name="Right Arrow 24"/>
            <p:cNvSpPr/>
            <p:nvPr/>
          </p:nvSpPr>
          <p:spPr bwMode="auto">
            <a:xfrm>
              <a:off x="5672309" y="6031105"/>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8" name="Right Arrow 27"/>
            <p:cNvSpPr/>
            <p:nvPr/>
          </p:nvSpPr>
          <p:spPr bwMode="auto">
            <a:xfrm>
              <a:off x="10077777" y="6022289"/>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65899704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Faster Feedback While Developing Cookbooks</a:t>
            </a:r>
            <a:endParaRPr lang="en-US" dirty="0"/>
          </a:p>
        </p:txBody>
      </p:sp>
      <p:sp>
        <p:nvSpPr>
          <p:cNvPr id="3" name="Content Placeholder 2"/>
          <p:cNvSpPr>
            <a:spLocks noGrp="1"/>
          </p:cNvSpPr>
          <p:nvPr>
            <p:ph sz="quarter" idx="11"/>
          </p:nvPr>
        </p:nvSpPr>
        <p:spPr/>
        <p:txBody>
          <a:bodyPr/>
          <a:lstStyle/>
          <a:p>
            <a:r>
              <a:rPr lang="en-US" dirty="0" smtClean="0"/>
              <a:t>The faster the feedback from our tests, the more likely we are to run them. The more likely we are to run them means they will catch more issues.</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smtClean="0"/>
              <a:t>Review and run the existing tests</a:t>
            </a:r>
          </a:p>
          <a:p>
            <a:pPr marL="342900" indent="-342900">
              <a:buFont typeface="Wingdings" charset="2"/>
              <a:buChar char="q"/>
            </a:pPr>
            <a:r>
              <a:rPr lang="en-US" dirty="0"/>
              <a:t>Identify the tests that we need to write</a:t>
            </a:r>
          </a:p>
          <a:p>
            <a:pPr marL="342900" indent="-342900">
              <a:buFont typeface="Wingdings" charset="2"/>
              <a:buChar char="q"/>
            </a:pPr>
            <a:r>
              <a:rPr lang="en-US" dirty="0" smtClean="0"/>
              <a:t>Write and execute the tests to identify the failure</a:t>
            </a:r>
          </a:p>
          <a:p>
            <a:pPr marL="342900" indent="-342900">
              <a:buFont typeface="Wingdings" charset="2"/>
              <a:buChar char="q"/>
            </a:pPr>
            <a:r>
              <a:rPr lang="en-US" dirty="0" smtClean="0"/>
              <a:t>Fix the code and execute the tests to see success</a:t>
            </a:r>
          </a:p>
          <a:p>
            <a:endParaRPr lang="en-US" dirty="0" smtClean="0"/>
          </a:p>
          <a:p>
            <a:endParaRPr lang="en-US" dirty="0" smtClean="0"/>
          </a:p>
          <a:p>
            <a:endParaRPr lang="en-US" dirty="0" smtClean="0"/>
          </a:p>
        </p:txBody>
      </p:sp>
      <p:sp>
        <p:nvSpPr>
          <p:cNvPr id="5" name="Oval 4"/>
          <p:cNvSpPr/>
          <p:nvPr/>
        </p:nvSpPr>
        <p:spPr bwMode="auto">
          <a:xfrm>
            <a:off x="15747999" y="127015"/>
            <a:ext cx="355569" cy="35556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5835410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spec</a:t>
            </a:r>
          </a:p>
          <a:p>
            <a:r>
              <a:rPr lang="en-US" dirty="0"/>
              <a:t>├── </a:t>
            </a:r>
            <a:r>
              <a:rPr lang="en-US" dirty="0" err="1"/>
              <a:t>spec_helper.rb</a:t>
            </a:r>
            <a:endParaRPr lang="en-US" dirty="0"/>
          </a:p>
          <a:p>
            <a:r>
              <a:rPr lang="en-US" dirty="0"/>
              <a:t>└── unit</a:t>
            </a:r>
          </a:p>
          <a:p>
            <a:r>
              <a:rPr lang="en-US" dirty="0"/>
              <a:t>    └── recipes</a:t>
            </a:r>
          </a:p>
          <a:p>
            <a:r>
              <a:rPr lang="en-US" dirty="0" smtClean="0"/>
              <a:t>        </a:t>
            </a:r>
            <a:r>
              <a:rPr lang="en-US" dirty="0"/>
              <a:t>├── </a:t>
            </a:r>
            <a:r>
              <a:rPr lang="en-US" dirty="0" err="1"/>
              <a:t>configuration_spec.rb</a:t>
            </a:r>
            <a:endParaRPr lang="en-US" dirty="0"/>
          </a:p>
          <a:p>
            <a:r>
              <a:rPr lang="en-US" dirty="0"/>
              <a:t>        ├── </a:t>
            </a:r>
            <a:r>
              <a:rPr lang="en-US" dirty="0" err="1"/>
              <a:t>default_spec.rb</a:t>
            </a:r>
            <a:endParaRPr lang="en-US" dirty="0"/>
          </a:p>
          <a:p>
            <a:r>
              <a:rPr lang="en-US" dirty="0"/>
              <a:t>        ├── </a:t>
            </a:r>
            <a:r>
              <a:rPr lang="en-US" dirty="0" err="1"/>
              <a:t>install_spec.rb</a:t>
            </a:r>
            <a:endParaRPr lang="en-US" dirty="0"/>
          </a:p>
          <a:p>
            <a:r>
              <a:rPr lang="en-US" dirty="0"/>
              <a:t>        └── </a:t>
            </a:r>
            <a:r>
              <a:rPr lang="en-US" dirty="0" err="1"/>
              <a:t>service_spec.rb</a:t>
            </a:r>
            <a:endParaRPr lang="en-US" dirty="0"/>
          </a:p>
          <a:p>
            <a:r>
              <a:rPr lang="en-US"/>
              <a:t>2 </a:t>
            </a:r>
            <a:r>
              <a:rPr lang="en-US" smtClean="0"/>
              <a:t>directories, 6 </a:t>
            </a:r>
            <a:r>
              <a:rPr lang="en-US" dirty="0"/>
              <a:t>files</a:t>
            </a:r>
          </a:p>
        </p:txBody>
      </p:sp>
      <p:sp>
        <p:nvSpPr>
          <p:cNvPr id="3" name="Text Placeholder 2"/>
          <p:cNvSpPr>
            <a:spLocks noGrp="1"/>
          </p:cNvSpPr>
          <p:nvPr>
            <p:ph type="body" sz="quarter" idx="11"/>
          </p:nvPr>
        </p:nvSpPr>
        <p:spPr/>
        <p:txBody>
          <a:bodyPr/>
          <a:lstStyle/>
          <a:p>
            <a:r>
              <a:rPr lang="en-US" dirty="0" smtClean="0"/>
              <a:t>&gt; tree spec</a:t>
            </a:r>
            <a:endParaRPr lang="en-US" dirty="0"/>
          </a:p>
        </p:txBody>
      </p:sp>
      <p:sp>
        <p:nvSpPr>
          <p:cNvPr id="6" name="Content Placeholder 5"/>
          <p:cNvSpPr>
            <a:spLocks noGrp="1"/>
          </p:cNvSpPr>
          <p:nvPr>
            <p:ph sz="quarter" idx="12"/>
          </p:nvPr>
        </p:nvSpPr>
        <p:spPr>
          <a:xfrm>
            <a:off x="1127883" y="4955715"/>
            <a:ext cx="14420850" cy="557213"/>
          </a:xfrm>
        </p:spPr>
        <p:txBody>
          <a:bodyPr/>
          <a:lstStyle/>
          <a:p>
            <a:endParaRPr lang="en-US"/>
          </a:p>
        </p:txBody>
      </p:sp>
      <p:sp>
        <p:nvSpPr>
          <p:cNvPr id="5" name="Title 4"/>
          <p:cNvSpPr>
            <a:spLocks noGrp="1"/>
          </p:cNvSpPr>
          <p:nvPr>
            <p:ph type="title"/>
          </p:nvPr>
        </p:nvSpPr>
        <p:spPr/>
        <p:txBody>
          <a:bodyPr/>
          <a:lstStyle/>
          <a:p>
            <a:r>
              <a:rPr lang="en-US" dirty="0" smtClean="0"/>
              <a:t>View the Spec Directory</a:t>
            </a:r>
            <a:endParaRPr lang="en-US" dirty="0"/>
          </a:p>
        </p:txBody>
      </p:sp>
    </p:spTree>
    <p:extLst>
      <p:ext uri="{BB962C8B-B14F-4D97-AF65-F5344CB8AC3E}">
        <p14:creationId xmlns:p14="http://schemas.microsoft.com/office/powerpoint/2010/main" val="84194342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the Test for the Default Recipe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b="1" dirty="0" smtClean="0"/>
              <a:t>require '</a:t>
            </a:r>
            <a:r>
              <a:rPr lang="en-US" b="1" dirty="0" err="1" smtClean="0"/>
              <a:t>spec_helper</a:t>
            </a:r>
            <a:r>
              <a:rPr lang="en-US" b="1" dirty="0" smtClean="0"/>
              <a:t>'</a:t>
            </a:r>
          </a:p>
          <a:p>
            <a:endParaRPr lang="en-US" b="1" dirty="0" smtClean="0"/>
          </a:p>
          <a:p>
            <a:r>
              <a:rPr lang="en-US" b="1" dirty="0" smtClean="0"/>
              <a:t>describe '</a:t>
            </a:r>
            <a:r>
              <a:rPr lang="en-US" b="1" dirty="0" err="1" smtClean="0"/>
              <a:t>httpd</a:t>
            </a:r>
            <a:r>
              <a:rPr lang="en-US" b="1" dirty="0" smtClean="0"/>
              <a:t>::default' do</a:t>
            </a:r>
          </a:p>
          <a:p>
            <a:r>
              <a:rPr lang="en-US" b="1" dirty="0" smtClean="0"/>
              <a:t>  context 'When all attributes are default, on an unspecified platform' do</a:t>
            </a:r>
          </a:p>
          <a:p>
            <a:r>
              <a:rPr lang="en-US" b="1" dirty="0" smtClean="0"/>
              <a:t>    let(:</a:t>
            </a:r>
            <a:r>
              <a:rPr lang="en-US" b="1" dirty="0" err="1" smtClean="0"/>
              <a:t>chef_run</a:t>
            </a:r>
            <a:r>
              <a:rPr lang="en-US" b="1" dirty="0" smtClean="0"/>
              <a:t>) do</a:t>
            </a:r>
          </a:p>
          <a:p>
            <a:r>
              <a:rPr lang="en-US" b="1" dirty="0" smtClean="0"/>
              <a:t>      runner = </a:t>
            </a:r>
            <a:r>
              <a:rPr lang="en-US" b="1" dirty="0" err="1" smtClean="0"/>
              <a:t>ChefSpec</a:t>
            </a:r>
            <a:r>
              <a:rPr lang="en-US" b="1" dirty="0" smtClean="0"/>
              <a:t>::</a:t>
            </a:r>
            <a:r>
              <a:rPr lang="en-US" b="1" dirty="0" err="1" smtClean="0"/>
              <a:t>ServerRunner.new</a:t>
            </a:r>
            <a:endParaRPr lang="en-US" b="1" dirty="0" smtClean="0"/>
          </a:p>
          <a:p>
            <a:r>
              <a:rPr lang="en-US" b="1" dirty="0" smtClean="0"/>
              <a:t>      </a:t>
            </a:r>
            <a:r>
              <a:rPr lang="en-US" b="1" dirty="0" err="1" smtClean="0"/>
              <a:t>runner.converge</a:t>
            </a:r>
            <a:r>
              <a:rPr lang="en-US" b="1" dirty="0" smtClean="0"/>
              <a:t>(</a:t>
            </a:r>
            <a:r>
              <a:rPr lang="en-US" b="1" dirty="0" err="1" smtClean="0"/>
              <a:t>described_recipe</a:t>
            </a:r>
            <a:r>
              <a:rPr lang="en-US" b="1" dirty="0" smtClean="0"/>
              <a:t>)</a:t>
            </a:r>
          </a:p>
          <a:p>
            <a:r>
              <a:rPr lang="en-US" b="1" dirty="0" smtClean="0"/>
              <a:t>    end</a:t>
            </a:r>
          </a:p>
          <a:p>
            <a:endParaRPr lang="en-US" b="1" dirty="0" smtClean="0"/>
          </a:p>
          <a:p>
            <a:r>
              <a:rPr lang="en-US" b="1" dirty="0" smtClean="0"/>
              <a:t>    it 'converges successfully' do</a:t>
            </a:r>
          </a:p>
          <a:p>
            <a:r>
              <a:rPr lang="en-US" b="1" dirty="0" smtClean="0"/>
              <a:t>      expect { </a:t>
            </a:r>
            <a:r>
              <a:rPr lang="en-US" b="1" dirty="0" err="1" smtClean="0"/>
              <a:t>chef_run</a:t>
            </a:r>
            <a:r>
              <a:rPr lang="en-US" b="1" dirty="0" smtClean="0"/>
              <a:t> }.</a:t>
            </a:r>
            <a:r>
              <a:rPr lang="en-US" b="1" dirty="0" err="1" smtClean="0"/>
              <a:t>to_not</a:t>
            </a:r>
            <a:r>
              <a:rPr lang="en-US" b="1" dirty="0" smtClean="0"/>
              <a:t> </a:t>
            </a:r>
            <a:r>
              <a:rPr lang="en-US" b="1" dirty="0" err="1" smtClean="0"/>
              <a:t>raise_error</a:t>
            </a:r>
            <a:endParaRPr lang="en-US" b="1" dirty="0" smtClean="0"/>
          </a:p>
          <a:p>
            <a:r>
              <a:rPr lang="en-US" b="1" dirty="0" smtClean="0"/>
              <a:t>    end</a:t>
            </a:r>
          </a:p>
          <a:p>
            <a:r>
              <a:rPr lang="en-US" b="1" dirty="0" smtClean="0"/>
              <a:t>  end</a:t>
            </a:r>
          </a:p>
          <a:p>
            <a:r>
              <a:rPr lang="en-US" b="1" dirty="0" smtClean="0"/>
              <a:t>end</a:t>
            </a:r>
            <a:endParaRPr lang="en-US" b="1" dirty="0"/>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/spec/unit/recipes/</a:t>
            </a:r>
            <a:r>
              <a:rPr lang="en-US" dirty="0" err="1" smtClean="0"/>
              <a:t>default_spec.rb</a:t>
            </a:r>
            <a:endParaRPr lang="en-US" dirty="0"/>
          </a:p>
        </p:txBody>
      </p:sp>
    </p:spTree>
    <p:extLst>
      <p:ext uri="{BB962C8B-B14F-4D97-AF65-F5344CB8AC3E}">
        <p14:creationId xmlns:p14="http://schemas.microsoft.com/office/powerpoint/2010/main" val="34683894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the Test for the Default Recipe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b="1" dirty="0" smtClean="0"/>
              <a:t>require '</a:t>
            </a:r>
            <a:r>
              <a:rPr lang="en-US" b="1" dirty="0" err="1" smtClean="0"/>
              <a:t>spec_helper</a:t>
            </a:r>
            <a:r>
              <a:rPr lang="en-US" b="1" dirty="0" smtClean="0"/>
              <a:t>'</a:t>
            </a:r>
          </a:p>
          <a:p>
            <a:endParaRPr lang="en-US" b="1" dirty="0" smtClean="0"/>
          </a:p>
          <a:p>
            <a:r>
              <a:rPr lang="en-US" b="1" dirty="0" smtClean="0"/>
              <a:t>describe '</a:t>
            </a:r>
            <a:r>
              <a:rPr lang="en-US" b="1" dirty="0" err="1" smtClean="0"/>
              <a:t>httpd</a:t>
            </a:r>
            <a:r>
              <a:rPr lang="en-US" b="1" dirty="0" smtClean="0"/>
              <a:t>::default' do</a:t>
            </a:r>
          </a:p>
          <a:p>
            <a:r>
              <a:rPr lang="en-US" b="1" dirty="0" smtClean="0"/>
              <a:t>  context 'When all attributes are default, on an unspecified platform' do</a:t>
            </a:r>
          </a:p>
          <a:p>
            <a:r>
              <a:rPr lang="en-US" b="1" dirty="0" smtClean="0"/>
              <a:t>    let(:</a:t>
            </a:r>
            <a:r>
              <a:rPr lang="en-US" b="1" dirty="0" err="1" smtClean="0"/>
              <a:t>chef_run</a:t>
            </a:r>
            <a:r>
              <a:rPr lang="en-US" b="1" dirty="0" smtClean="0"/>
              <a:t>) do</a:t>
            </a:r>
          </a:p>
          <a:p>
            <a:r>
              <a:rPr lang="en-US" b="1" dirty="0" smtClean="0"/>
              <a:t>      runner = </a:t>
            </a:r>
            <a:r>
              <a:rPr lang="en-US" b="1" dirty="0" err="1" smtClean="0"/>
              <a:t>ChefSpec</a:t>
            </a:r>
            <a:r>
              <a:rPr lang="en-US" b="1" dirty="0" smtClean="0"/>
              <a:t>::</a:t>
            </a:r>
            <a:r>
              <a:rPr lang="en-US" b="1" dirty="0" err="1" smtClean="0"/>
              <a:t>ServerRunner.new</a:t>
            </a:r>
            <a:endParaRPr lang="en-US" b="1" dirty="0" smtClean="0"/>
          </a:p>
          <a:p>
            <a:r>
              <a:rPr lang="en-US" b="1" dirty="0" smtClean="0"/>
              <a:t>      </a:t>
            </a:r>
            <a:r>
              <a:rPr lang="en-US" b="1" dirty="0" err="1" smtClean="0"/>
              <a:t>runner.converge</a:t>
            </a:r>
            <a:r>
              <a:rPr lang="en-US" b="1" dirty="0" smtClean="0"/>
              <a:t>(</a:t>
            </a:r>
            <a:r>
              <a:rPr lang="en-US" b="1" dirty="0" err="1" smtClean="0"/>
              <a:t>described_recipe</a:t>
            </a:r>
            <a:r>
              <a:rPr lang="en-US" b="1" dirty="0" smtClean="0"/>
              <a:t>)</a:t>
            </a:r>
          </a:p>
          <a:p>
            <a:r>
              <a:rPr lang="en-US" b="1" dirty="0" smtClean="0"/>
              <a:t>    end</a:t>
            </a:r>
          </a:p>
          <a:p>
            <a:endParaRPr lang="en-US" b="1" dirty="0" smtClean="0"/>
          </a:p>
          <a:p>
            <a:r>
              <a:rPr lang="en-US" b="1" dirty="0" smtClean="0"/>
              <a:t>    it 'converges successfully' do</a:t>
            </a:r>
          </a:p>
          <a:p>
            <a:r>
              <a:rPr lang="en-US" b="1" dirty="0" smtClean="0"/>
              <a:t>      expect { </a:t>
            </a:r>
            <a:r>
              <a:rPr lang="en-US" b="1" dirty="0" err="1" smtClean="0"/>
              <a:t>chef_run</a:t>
            </a:r>
            <a:r>
              <a:rPr lang="en-US" b="1" dirty="0" smtClean="0"/>
              <a:t> }.</a:t>
            </a:r>
            <a:r>
              <a:rPr lang="en-US" b="1" dirty="0" err="1" smtClean="0"/>
              <a:t>to_not</a:t>
            </a:r>
            <a:r>
              <a:rPr lang="en-US" b="1" dirty="0" smtClean="0"/>
              <a:t> </a:t>
            </a:r>
            <a:r>
              <a:rPr lang="en-US" b="1" dirty="0" err="1" smtClean="0"/>
              <a:t>raise_error</a:t>
            </a:r>
            <a:endParaRPr lang="en-US" b="1" dirty="0" smtClean="0"/>
          </a:p>
          <a:p>
            <a:r>
              <a:rPr lang="en-US" b="1" dirty="0" smtClean="0"/>
              <a:t>    end</a:t>
            </a:r>
          </a:p>
          <a:p>
            <a:r>
              <a:rPr lang="en-US" b="1" dirty="0" smtClean="0"/>
              <a:t>  end</a:t>
            </a:r>
          </a:p>
          <a:p>
            <a:r>
              <a:rPr lang="en-US" b="1" dirty="0" smtClean="0"/>
              <a:t>end</a:t>
            </a:r>
            <a:endParaRPr lang="en-US" b="1" dirty="0"/>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/spec/unit/recipes/</a:t>
            </a:r>
            <a:r>
              <a:rPr lang="en-US" dirty="0" err="1" smtClean="0"/>
              <a:t>default_spec.rb</a:t>
            </a:r>
            <a:endParaRPr lang="en-US" dirty="0"/>
          </a:p>
        </p:txBody>
      </p:sp>
      <p:sp>
        <p:nvSpPr>
          <p:cNvPr id="5" name="Content Placeholder 3"/>
          <p:cNvSpPr txBox="1">
            <a:spLocks/>
          </p:cNvSpPr>
          <p:nvPr/>
        </p:nvSpPr>
        <p:spPr bwMode="white">
          <a:xfrm>
            <a:off x="12071361" y="1957524"/>
            <a:ext cx="3959352" cy="588691"/>
          </a:xfrm>
          <a:prstGeom prst="rect">
            <a:avLst/>
          </a:prstGeom>
          <a:solidFill>
            <a:srgbClr val="C9352B"/>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solidFill>
                  <a:schemeClr val="bg1"/>
                </a:solidFill>
              </a:rPr>
              <a:t>example groups</a:t>
            </a:r>
          </a:p>
        </p:txBody>
      </p:sp>
      <p:sp>
        <p:nvSpPr>
          <p:cNvPr id="6" name="Right Bracket 5"/>
          <p:cNvSpPr/>
          <p:nvPr/>
        </p:nvSpPr>
        <p:spPr>
          <a:xfrm>
            <a:off x="14051037" y="2852699"/>
            <a:ext cx="1120226" cy="4748341"/>
          </a:xfrm>
          <a:prstGeom prst="rightBracket">
            <a:avLst/>
          </a:prstGeom>
          <a:ln w="63500">
            <a:solidFill>
              <a:srgbClr val="C00000"/>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7" name="Straight Connector 6"/>
          <p:cNvCxnSpPr/>
          <p:nvPr/>
        </p:nvCxnSpPr>
        <p:spPr>
          <a:xfrm>
            <a:off x="15170626" y="5237679"/>
            <a:ext cx="466939" cy="0"/>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sp>
        <p:nvSpPr>
          <p:cNvPr id="8" name="Right Bracket 7"/>
          <p:cNvSpPr/>
          <p:nvPr/>
        </p:nvSpPr>
        <p:spPr>
          <a:xfrm>
            <a:off x="14292993" y="3213166"/>
            <a:ext cx="636313" cy="4049026"/>
          </a:xfrm>
          <a:prstGeom prst="rightBracket">
            <a:avLst/>
          </a:prstGeom>
          <a:ln w="63500">
            <a:solidFill>
              <a:srgbClr val="C00000"/>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0" name="Straight Connector 9"/>
          <p:cNvCxnSpPr/>
          <p:nvPr/>
        </p:nvCxnSpPr>
        <p:spPr>
          <a:xfrm flipH="1">
            <a:off x="15632879" y="2546215"/>
            <a:ext cx="4686" cy="2691464"/>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sp>
        <p:nvSpPr>
          <p:cNvPr id="15" name="Content Placeholder 3"/>
          <p:cNvSpPr txBox="1">
            <a:spLocks/>
          </p:cNvSpPr>
          <p:nvPr/>
        </p:nvSpPr>
        <p:spPr bwMode="white">
          <a:xfrm>
            <a:off x="6510067" y="2728688"/>
            <a:ext cx="5676155" cy="587641"/>
          </a:xfrm>
          <a:prstGeom prst="rect">
            <a:avLst/>
          </a:prstGeom>
          <a:solidFill>
            <a:schemeClr val="accent5"/>
          </a:solidFill>
          <a:ln w="38100">
            <a:noFill/>
          </a:ln>
          <a:effectLst>
            <a:outerShdw blurRad="50800" dist="76200" dir="2700000" algn="tl"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solidFill>
                  <a:schemeClr val="bg1"/>
                </a:solidFill>
              </a:rPr>
              <a:t>cookbook name</a:t>
            </a:r>
            <a:r>
              <a:rPr lang="en-US" smtClean="0">
                <a:solidFill>
                  <a:schemeClr val="bg1"/>
                </a:solidFill>
              </a:rPr>
              <a:t>::recipe name</a:t>
            </a:r>
            <a:endParaRPr lang="en-US" dirty="0" smtClean="0">
              <a:solidFill>
                <a:schemeClr val="bg1"/>
              </a:solidFill>
            </a:endParaRPr>
          </a:p>
        </p:txBody>
      </p:sp>
      <p:cxnSp>
        <p:nvCxnSpPr>
          <p:cNvPr id="16" name="Straight Connector 15"/>
          <p:cNvCxnSpPr>
            <a:endCxn id="15" idx="1"/>
          </p:cNvCxnSpPr>
          <p:nvPr/>
        </p:nvCxnSpPr>
        <p:spPr>
          <a:xfrm flipV="1">
            <a:off x="5526157" y="3022509"/>
            <a:ext cx="983910" cy="227681"/>
          </a:xfrm>
          <a:prstGeom prst="line">
            <a:avLst/>
          </a:prstGeom>
          <a:ln w="381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7" name="Straight Connector 16"/>
          <p:cNvCxnSpPr/>
          <p:nvPr/>
        </p:nvCxnSpPr>
        <p:spPr>
          <a:xfrm>
            <a:off x="2884482" y="3250190"/>
            <a:ext cx="2742957" cy="0"/>
          </a:xfrm>
          <a:prstGeom prst="line">
            <a:avLst/>
          </a:prstGeom>
          <a:ln w="63500">
            <a:solidFill>
              <a:schemeClr val="accent5"/>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276313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the Test for the Default Recipe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b="1" dirty="0" smtClean="0"/>
              <a:t>require '</a:t>
            </a:r>
            <a:r>
              <a:rPr lang="en-US" b="1" dirty="0" err="1" smtClean="0"/>
              <a:t>spec_helper</a:t>
            </a:r>
            <a:r>
              <a:rPr lang="en-US" b="1" dirty="0" smtClean="0"/>
              <a:t>'</a:t>
            </a:r>
          </a:p>
          <a:p>
            <a:endParaRPr lang="en-US" b="1" dirty="0" smtClean="0"/>
          </a:p>
          <a:p>
            <a:r>
              <a:rPr lang="en-US" b="1" dirty="0" smtClean="0"/>
              <a:t>describe '</a:t>
            </a:r>
            <a:r>
              <a:rPr lang="en-US" b="1" dirty="0" err="1" smtClean="0"/>
              <a:t>httpd</a:t>
            </a:r>
            <a:r>
              <a:rPr lang="en-US" b="1" dirty="0" smtClean="0"/>
              <a:t>::default' do</a:t>
            </a:r>
          </a:p>
          <a:p>
            <a:r>
              <a:rPr lang="en-US" b="1" dirty="0" smtClean="0"/>
              <a:t>  context 'When all attributes are default, on an unspecified platform' do</a:t>
            </a:r>
          </a:p>
          <a:p>
            <a:r>
              <a:rPr lang="en-US" b="1" dirty="0" smtClean="0"/>
              <a:t>    let(:</a:t>
            </a:r>
            <a:r>
              <a:rPr lang="en-US" b="1" dirty="0" err="1" smtClean="0"/>
              <a:t>chef_run</a:t>
            </a:r>
            <a:r>
              <a:rPr lang="en-US" b="1" dirty="0" smtClean="0"/>
              <a:t>) do</a:t>
            </a:r>
          </a:p>
          <a:p>
            <a:r>
              <a:rPr lang="en-US" b="1" dirty="0" smtClean="0"/>
              <a:t>      runner = </a:t>
            </a:r>
            <a:r>
              <a:rPr lang="en-US" b="1" dirty="0" err="1" smtClean="0"/>
              <a:t>ChefSpec</a:t>
            </a:r>
            <a:r>
              <a:rPr lang="en-US" b="1" dirty="0" smtClean="0"/>
              <a:t>::</a:t>
            </a:r>
            <a:r>
              <a:rPr lang="en-US" b="1" dirty="0" err="1" smtClean="0"/>
              <a:t>ServerRunner.new</a:t>
            </a:r>
            <a:endParaRPr lang="en-US" b="1" dirty="0" smtClean="0"/>
          </a:p>
          <a:p>
            <a:r>
              <a:rPr lang="en-US" b="1" dirty="0" smtClean="0"/>
              <a:t>      </a:t>
            </a:r>
            <a:r>
              <a:rPr lang="en-US" b="1" dirty="0" err="1" smtClean="0"/>
              <a:t>runner.converge</a:t>
            </a:r>
            <a:r>
              <a:rPr lang="en-US" b="1" dirty="0" smtClean="0"/>
              <a:t>(</a:t>
            </a:r>
            <a:r>
              <a:rPr lang="en-US" b="1" dirty="0" err="1" smtClean="0"/>
              <a:t>described_recipe</a:t>
            </a:r>
            <a:r>
              <a:rPr lang="en-US" b="1" dirty="0" smtClean="0"/>
              <a:t>)</a:t>
            </a:r>
          </a:p>
          <a:p>
            <a:r>
              <a:rPr lang="en-US" b="1" dirty="0" smtClean="0"/>
              <a:t>    end</a:t>
            </a:r>
          </a:p>
          <a:p>
            <a:endParaRPr lang="en-US" b="1" dirty="0" smtClean="0"/>
          </a:p>
          <a:p>
            <a:r>
              <a:rPr lang="en-US" b="1" dirty="0" smtClean="0"/>
              <a:t>    it 'converges successfully' do</a:t>
            </a:r>
          </a:p>
          <a:p>
            <a:r>
              <a:rPr lang="en-US" b="1" dirty="0" smtClean="0"/>
              <a:t>      expect { </a:t>
            </a:r>
            <a:r>
              <a:rPr lang="en-US" b="1" dirty="0" err="1" smtClean="0"/>
              <a:t>chef_run</a:t>
            </a:r>
            <a:r>
              <a:rPr lang="en-US" b="1" dirty="0" smtClean="0"/>
              <a:t> }.</a:t>
            </a:r>
            <a:r>
              <a:rPr lang="en-US" b="1" dirty="0" err="1" smtClean="0"/>
              <a:t>to_not</a:t>
            </a:r>
            <a:r>
              <a:rPr lang="en-US" b="1" dirty="0" smtClean="0"/>
              <a:t> </a:t>
            </a:r>
            <a:r>
              <a:rPr lang="en-US" b="1" dirty="0" err="1" smtClean="0"/>
              <a:t>raise_error</a:t>
            </a:r>
            <a:endParaRPr lang="en-US" b="1" dirty="0" smtClean="0"/>
          </a:p>
          <a:p>
            <a:r>
              <a:rPr lang="en-US" b="1" dirty="0" smtClean="0"/>
              <a:t>    end</a:t>
            </a:r>
          </a:p>
          <a:p>
            <a:r>
              <a:rPr lang="en-US" b="1" dirty="0" smtClean="0"/>
              <a:t>  end</a:t>
            </a:r>
          </a:p>
          <a:p>
            <a:r>
              <a:rPr lang="en-US" b="1" dirty="0" smtClean="0"/>
              <a:t>end</a:t>
            </a:r>
            <a:endParaRPr lang="en-US" b="1" dirty="0"/>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/spec/unit/recipes/</a:t>
            </a:r>
            <a:r>
              <a:rPr lang="en-US" dirty="0" err="1" smtClean="0"/>
              <a:t>default_spec.rb</a:t>
            </a:r>
            <a:endParaRPr lang="en-US" dirty="0"/>
          </a:p>
        </p:txBody>
      </p:sp>
      <p:sp>
        <p:nvSpPr>
          <p:cNvPr id="5" name="Content Placeholder 3"/>
          <p:cNvSpPr txBox="1">
            <a:spLocks/>
          </p:cNvSpPr>
          <p:nvPr/>
        </p:nvSpPr>
        <p:spPr bwMode="white">
          <a:xfrm>
            <a:off x="11295954" y="5894419"/>
            <a:ext cx="3959352" cy="588691"/>
          </a:xfrm>
          <a:prstGeom prst="rect">
            <a:avLst/>
          </a:prstGeom>
          <a:solidFill>
            <a:schemeClr val="accent1"/>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smtClean="0">
                <a:solidFill>
                  <a:schemeClr val="bg1"/>
                </a:solidFill>
              </a:rPr>
              <a:t>example</a:t>
            </a:r>
          </a:p>
        </p:txBody>
      </p:sp>
      <p:sp>
        <p:nvSpPr>
          <p:cNvPr id="8" name="Content Placeholder 3"/>
          <p:cNvSpPr txBox="1">
            <a:spLocks/>
          </p:cNvSpPr>
          <p:nvPr/>
        </p:nvSpPr>
        <p:spPr bwMode="white">
          <a:xfrm>
            <a:off x="7546520" y="7297316"/>
            <a:ext cx="3959352" cy="588691"/>
          </a:xfrm>
          <a:prstGeom prst="rect">
            <a:avLst/>
          </a:prstGeom>
          <a:solidFill>
            <a:schemeClr val="accent4"/>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smtClean="0">
                <a:solidFill>
                  <a:schemeClr val="bg1"/>
                </a:solidFill>
              </a:rPr>
              <a:t>expectation</a:t>
            </a:r>
          </a:p>
        </p:txBody>
      </p:sp>
      <p:cxnSp>
        <p:nvCxnSpPr>
          <p:cNvPr id="10" name="Straight Connector 9"/>
          <p:cNvCxnSpPr>
            <a:stCxn id="8" idx="1"/>
          </p:cNvCxnSpPr>
          <p:nvPr/>
        </p:nvCxnSpPr>
        <p:spPr>
          <a:xfrm flipH="1" flipV="1">
            <a:off x="5473148" y="6451492"/>
            <a:ext cx="2073372" cy="114017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1" name="Straight Connector 10"/>
          <p:cNvCxnSpPr/>
          <p:nvPr/>
        </p:nvCxnSpPr>
        <p:spPr>
          <a:xfrm>
            <a:off x="2279374" y="6433999"/>
            <a:ext cx="7036904" cy="0"/>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sp>
        <p:nvSpPr>
          <p:cNvPr id="15" name="Right Bracket 14"/>
          <p:cNvSpPr/>
          <p:nvPr/>
        </p:nvSpPr>
        <p:spPr>
          <a:xfrm>
            <a:off x="9526196" y="5658678"/>
            <a:ext cx="412934" cy="1060174"/>
          </a:xfrm>
          <a:prstGeom prst="rightBracket">
            <a:avLst/>
          </a:prstGeom>
          <a:ln>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7" name="Straight Connector 16"/>
          <p:cNvCxnSpPr>
            <a:stCxn id="15" idx="2"/>
            <a:endCxn id="5" idx="1"/>
          </p:cNvCxnSpPr>
          <p:nvPr/>
        </p:nvCxnSpPr>
        <p:spPr>
          <a:xfrm>
            <a:off x="9939130" y="6188765"/>
            <a:ext cx="1356824" cy="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5059412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the Test for the Default Recipe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smtClean="0"/>
              <a:t>require '</a:t>
            </a:r>
            <a:r>
              <a:rPr lang="en-US" dirty="0" err="1" smtClean="0"/>
              <a:t>spec_helper</a:t>
            </a:r>
            <a:r>
              <a:rPr lang="en-US" dirty="0" smtClean="0"/>
              <a:t>'</a:t>
            </a:r>
          </a:p>
          <a:p>
            <a:endParaRPr lang="en-US" dirty="0" smtClean="0"/>
          </a:p>
          <a:p>
            <a:r>
              <a:rPr lang="en-US" dirty="0" smtClean="0"/>
              <a:t>describe '</a:t>
            </a:r>
            <a:r>
              <a:rPr lang="en-US" dirty="0" err="1" smtClean="0"/>
              <a:t>httpd</a:t>
            </a:r>
            <a:r>
              <a:rPr lang="en-US" dirty="0" smtClean="0"/>
              <a:t>::default' do</a:t>
            </a:r>
          </a:p>
          <a:p>
            <a:r>
              <a:rPr lang="en-US" dirty="0" smtClean="0"/>
              <a:t>  context 'When all attributes are default, on an unspecified platform' do</a:t>
            </a:r>
          </a:p>
          <a:p>
            <a:r>
              <a:rPr lang="en-US" dirty="0" smtClean="0"/>
              <a:t>    let(:</a:t>
            </a:r>
            <a:r>
              <a:rPr lang="en-US" dirty="0" err="1" smtClean="0"/>
              <a:t>chef_run</a:t>
            </a:r>
            <a:r>
              <a:rPr lang="en-US" dirty="0" smtClean="0"/>
              <a:t>) do</a:t>
            </a:r>
          </a:p>
          <a:p>
            <a:r>
              <a:rPr lang="en-US" dirty="0" smtClean="0"/>
              <a:t>      runner = </a:t>
            </a:r>
            <a:r>
              <a:rPr lang="en-US" dirty="0" err="1" smtClean="0"/>
              <a:t>ChefSpec</a:t>
            </a:r>
            <a:r>
              <a:rPr lang="en-US" dirty="0" smtClean="0"/>
              <a:t>::</a:t>
            </a:r>
            <a:r>
              <a:rPr lang="en-US" dirty="0" err="1" smtClean="0"/>
              <a:t>ServerRunner.new</a:t>
            </a:r>
            <a:endParaRPr lang="en-US" dirty="0" smtClean="0"/>
          </a:p>
          <a:p>
            <a:r>
              <a:rPr lang="en-US" dirty="0" smtClean="0"/>
              <a:t>      </a:t>
            </a:r>
            <a:r>
              <a:rPr lang="en-US" dirty="0" err="1" smtClean="0"/>
              <a:t>runner.converge</a:t>
            </a:r>
            <a:r>
              <a:rPr lang="en-US" dirty="0" smtClean="0"/>
              <a:t>(</a:t>
            </a:r>
            <a:r>
              <a:rPr lang="en-US" dirty="0" err="1" smtClean="0"/>
              <a:t>described_recipe</a:t>
            </a:r>
            <a:r>
              <a:rPr lang="en-US" dirty="0" smtClean="0"/>
              <a:t>)</a:t>
            </a:r>
          </a:p>
          <a:p>
            <a:r>
              <a:rPr lang="en-US" dirty="0" smtClean="0"/>
              <a:t>    end</a:t>
            </a:r>
          </a:p>
          <a:p>
            <a:endParaRPr lang="en-US" dirty="0" smtClean="0"/>
          </a:p>
          <a:p>
            <a:r>
              <a:rPr lang="en-US" dirty="0" smtClean="0"/>
              <a:t>    it 'converges successfully' do</a:t>
            </a:r>
          </a:p>
          <a:p>
            <a:r>
              <a:rPr lang="en-US" dirty="0" smtClean="0"/>
              <a:t>      expect { </a:t>
            </a:r>
            <a:r>
              <a:rPr lang="en-US" dirty="0" err="1" smtClean="0"/>
              <a:t>chef_run</a:t>
            </a:r>
            <a:r>
              <a:rPr lang="en-US" dirty="0" smtClean="0"/>
              <a:t> }.</a:t>
            </a:r>
            <a:r>
              <a:rPr lang="en-US" dirty="0" err="1" smtClean="0"/>
              <a:t>to_not</a:t>
            </a:r>
            <a:r>
              <a:rPr lang="en-US" dirty="0" smtClean="0"/>
              <a:t> </a:t>
            </a:r>
            <a:r>
              <a:rPr lang="en-US" dirty="0" err="1" smtClean="0"/>
              <a:t>raise_error</a:t>
            </a:r>
            <a:endParaRPr lang="en-US" dirty="0" smtClean="0"/>
          </a:p>
          <a:p>
            <a:r>
              <a:rPr lang="en-US" dirty="0" smtClean="0"/>
              <a:t>    end</a:t>
            </a:r>
          </a:p>
          <a:p>
            <a:r>
              <a:rPr lang="en-US" dirty="0" smtClean="0"/>
              <a:t>  end</a:t>
            </a:r>
          </a:p>
          <a:p>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/spec/unit/recipes/</a:t>
            </a:r>
            <a:r>
              <a:rPr lang="en-US" dirty="0" err="1" smtClean="0"/>
              <a:t>default_spec.rb</a:t>
            </a:r>
            <a:endParaRPr lang="en-US" dirty="0"/>
          </a:p>
        </p:txBody>
      </p:sp>
      <p:sp>
        <p:nvSpPr>
          <p:cNvPr id="6" name="Content Placeholder 3"/>
          <p:cNvSpPr txBox="1">
            <a:spLocks/>
          </p:cNvSpPr>
          <p:nvPr/>
        </p:nvSpPr>
        <p:spPr bwMode="white">
          <a:xfrm>
            <a:off x="11025809" y="4651109"/>
            <a:ext cx="3959352" cy="588691"/>
          </a:xfrm>
          <a:prstGeom prst="rect">
            <a:avLst/>
          </a:prstGeom>
          <a:solidFill>
            <a:srgbClr val="C00000"/>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smtClean="0">
                <a:solidFill>
                  <a:schemeClr val="bg1"/>
                </a:solidFill>
              </a:rPr>
              <a:t>Ruby Class</a:t>
            </a:r>
          </a:p>
        </p:txBody>
      </p:sp>
      <p:sp>
        <p:nvSpPr>
          <p:cNvPr id="7" name="Content Placeholder 3"/>
          <p:cNvSpPr txBox="1">
            <a:spLocks/>
          </p:cNvSpPr>
          <p:nvPr/>
        </p:nvSpPr>
        <p:spPr bwMode="white">
          <a:xfrm>
            <a:off x="9216887" y="2108314"/>
            <a:ext cx="3959352" cy="588691"/>
          </a:xfrm>
          <a:prstGeom prst="rect">
            <a:avLst/>
          </a:prstGeom>
          <a:solidFill>
            <a:schemeClr val="accent5"/>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smtClean="0">
                <a:solidFill>
                  <a:schemeClr val="bg1"/>
                </a:solidFill>
              </a:rPr>
              <a:t>described recipe</a:t>
            </a:r>
          </a:p>
        </p:txBody>
      </p:sp>
      <p:cxnSp>
        <p:nvCxnSpPr>
          <p:cNvPr id="9" name="Straight Connector 8"/>
          <p:cNvCxnSpPr/>
          <p:nvPr/>
        </p:nvCxnSpPr>
        <p:spPr>
          <a:xfrm>
            <a:off x="3922643" y="6427304"/>
            <a:ext cx="1524000" cy="0"/>
          </a:xfrm>
          <a:prstGeom prst="line">
            <a:avLst/>
          </a:prstGeom>
          <a:ln w="63500">
            <a:solidFill>
              <a:srgbClr val="C97D9A"/>
            </a:solidFill>
          </a:ln>
        </p:spPr>
        <p:style>
          <a:lnRef idx="3">
            <a:schemeClr val="accent1"/>
          </a:lnRef>
          <a:fillRef idx="0">
            <a:schemeClr val="accent1"/>
          </a:fillRef>
          <a:effectRef idx="2">
            <a:schemeClr val="accent1"/>
          </a:effectRef>
          <a:fontRef idx="minor">
            <a:schemeClr val="tx1"/>
          </a:fontRef>
        </p:style>
      </p:cxnSp>
      <p:cxnSp>
        <p:nvCxnSpPr>
          <p:cNvPr id="11" name="Straight Connector 10"/>
          <p:cNvCxnSpPr/>
          <p:nvPr/>
        </p:nvCxnSpPr>
        <p:spPr>
          <a:xfrm>
            <a:off x="2630556" y="4075044"/>
            <a:ext cx="1782418" cy="0"/>
          </a:xfrm>
          <a:prstGeom prst="line">
            <a:avLst/>
          </a:prstGeom>
          <a:ln w="63500">
            <a:solidFill>
              <a:srgbClr val="C97D9A"/>
            </a:solidFill>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a:endCxn id="5" idx="0"/>
          </p:cNvCxnSpPr>
          <p:nvPr/>
        </p:nvCxnSpPr>
        <p:spPr>
          <a:xfrm flipH="1">
            <a:off x="2307401" y="4084676"/>
            <a:ext cx="952636" cy="2858676"/>
          </a:xfrm>
          <a:prstGeom prst="line">
            <a:avLst/>
          </a:prstGeom>
          <a:ln>
            <a:solidFill>
              <a:srgbClr val="C97D9A"/>
            </a:solidFill>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a:endCxn id="5" idx="0"/>
          </p:cNvCxnSpPr>
          <p:nvPr/>
        </p:nvCxnSpPr>
        <p:spPr>
          <a:xfrm flipH="1">
            <a:off x="2307401" y="6427304"/>
            <a:ext cx="2377242" cy="516048"/>
          </a:xfrm>
          <a:prstGeom prst="line">
            <a:avLst/>
          </a:prstGeom>
          <a:ln>
            <a:solidFill>
              <a:srgbClr val="C97D9A"/>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flipV="1">
            <a:off x="5671930" y="2409028"/>
            <a:ext cx="3544957" cy="837824"/>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sp>
        <p:nvSpPr>
          <p:cNvPr id="24" name="Arc 23"/>
          <p:cNvSpPr/>
          <p:nvPr/>
        </p:nvSpPr>
        <p:spPr>
          <a:xfrm rot="4348138">
            <a:off x="6368041" y="977395"/>
            <a:ext cx="2835767" cy="4960979"/>
          </a:xfrm>
          <a:prstGeom prst="arc">
            <a:avLst/>
          </a:prstGeom>
          <a:ln>
            <a:solidFill>
              <a:schemeClr val="accent5"/>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26" name="Straight Connector 25"/>
          <p:cNvCxnSpPr/>
          <p:nvPr/>
        </p:nvCxnSpPr>
        <p:spPr>
          <a:xfrm>
            <a:off x="2902225" y="3246852"/>
            <a:ext cx="2769705" cy="0"/>
          </a:xfrm>
          <a:prstGeom prst="line">
            <a:avLst/>
          </a:prstGeom>
          <a:ln w="635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a:off x="3922643" y="4419670"/>
            <a:ext cx="4041914" cy="0"/>
          </a:xfrm>
          <a:prstGeom prst="line">
            <a:avLst/>
          </a:prstGeom>
          <a:ln w="63500">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34" name="Straight Connector 33"/>
          <p:cNvCxnSpPr/>
          <p:nvPr/>
        </p:nvCxnSpPr>
        <p:spPr>
          <a:xfrm>
            <a:off x="5194852" y="4803982"/>
            <a:ext cx="3008244" cy="0"/>
          </a:xfrm>
          <a:prstGeom prst="line">
            <a:avLst/>
          </a:prstGeom>
          <a:ln w="635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6" name="Straight Connector 35"/>
          <p:cNvCxnSpPr/>
          <p:nvPr/>
        </p:nvCxnSpPr>
        <p:spPr>
          <a:xfrm>
            <a:off x="7885832" y="4433379"/>
            <a:ext cx="3139977" cy="459378"/>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sp>
        <p:nvSpPr>
          <p:cNvPr id="5" name="Content Placeholder 3"/>
          <p:cNvSpPr txBox="1">
            <a:spLocks/>
          </p:cNvSpPr>
          <p:nvPr/>
        </p:nvSpPr>
        <p:spPr bwMode="white">
          <a:xfrm>
            <a:off x="327725" y="6943352"/>
            <a:ext cx="3959352" cy="588691"/>
          </a:xfrm>
          <a:prstGeom prst="rect">
            <a:avLst/>
          </a:prstGeom>
          <a:solidFill>
            <a:srgbClr val="C97D9A"/>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err="1" smtClean="0">
                <a:solidFill>
                  <a:schemeClr val="bg1"/>
                </a:solidFill>
              </a:rPr>
              <a:t>chef_run</a:t>
            </a:r>
            <a:r>
              <a:rPr lang="en-US" sz="2800" dirty="0" smtClean="0">
                <a:solidFill>
                  <a:schemeClr val="bg1"/>
                </a:solidFill>
              </a:rPr>
              <a:t> helper</a:t>
            </a:r>
          </a:p>
        </p:txBody>
      </p:sp>
    </p:spTree>
    <p:extLst>
      <p:ext uri="{BB962C8B-B14F-4D97-AF65-F5344CB8AC3E}">
        <p14:creationId xmlns:p14="http://schemas.microsoft.com/office/powerpoint/2010/main" val="180597112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
            </a:r>
          </a:p>
          <a:p>
            <a:endParaRPr lang="en-US" dirty="0"/>
          </a:p>
          <a:p>
            <a:r>
              <a:rPr lang="en-US" dirty="0"/>
              <a:t>Finished in 0.44592 seconds (files took 4.35 seconds to load)</a:t>
            </a:r>
          </a:p>
          <a:p>
            <a:r>
              <a:rPr lang="en-US" dirty="0"/>
              <a:t>1 example, 0 failures</a:t>
            </a:r>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spec/unit/recipes/</a:t>
            </a:r>
            <a:r>
              <a:rPr lang="en-US" dirty="0" err="1"/>
              <a:t>default_spec.rb</a:t>
            </a:r>
            <a:endParaRPr lang="en-US" dirty="0"/>
          </a:p>
        </p:txBody>
      </p:sp>
      <p:sp>
        <p:nvSpPr>
          <p:cNvPr id="11" name="Content Placeholder 10"/>
          <p:cNvSpPr>
            <a:spLocks noGrp="1"/>
          </p:cNvSpPr>
          <p:nvPr>
            <p:ph sz="quarter" idx="12"/>
          </p:nvPr>
        </p:nvSpPr>
        <p:spPr>
          <a:xfrm>
            <a:off x="1127883" y="3880166"/>
            <a:ext cx="14420850" cy="557213"/>
          </a:xfrm>
        </p:spPr>
        <p:txBody>
          <a:bodyPr/>
          <a:lstStyle/>
          <a:p>
            <a:endParaRPr lang="en-US" dirty="0"/>
          </a:p>
        </p:txBody>
      </p:sp>
      <p:sp>
        <p:nvSpPr>
          <p:cNvPr id="5" name="Title 4"/>
          <p:cNvSpPr>
            <a:spLocks noGrp="1"/>
          </p:cNvSpPr>
          <p:nvPr>
            <p:ph type="title"/>
          </p:nvPr>
        </p:nvSpPr>
        <p:spPr/>
        <p:txBody>
          <a:bodyPr/>
          <a:lstStyle/>
          <a:p>
            <a:r>
              <a:rPr lang="en-US" dirty="0" smtClean="0"/>
              <a:t>Execute the Test for the Default Recipe</a:t>
            </a:r>
            <a:endParaRPr lang="en-US" dirty="0"/>
          </a:p>
        </p:txBody>
      </p:sp>
      <p:sp>
        <p:nvSpPr>
          <p:cNvPr id="6" name="Content Placeholder 3"/>
          <p:cNvSpPr txBox="1">
            <a:spLocks/>
          </p:cNvSpPr>
          <p:nvPr/>
        </p:nvSpPr>
        <p:spPr bwMode="white">
          <a:xfrm>
            <a:off x="1353171" y="5909877"/>
            <a:ext cx="4504290" cy="588691"/>
          </a:xfrm>
          <a:prstGeom prst="rect">
            <a:avLst/>
          </a:prstGeom>
          <a:solidFill>
            <a:schemeClr val="accent5"/>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smtClean="0">
                <a:solidFill>
                  <a:schemeClr val="bg1"/>
                </a:solidFill>
              </a:rPr>
              <a:t>passing example</a:t>
            </a:r>
          </a:p>
        </p:txBody>
      </p:sp>
      <p:cxnSp>
        <p:nvCxnSpPr>
          <p:cNvPr id="7" name="Straight Connector 6"/>
          <p:cNvCxnSpPr/>
          <p:nvPr/>
        </p:nvCxnSpPr>
        <p:spPr>
          <a:xfrm>
            <a:off x="1127883" y="2854935"/>
            <a:ext cx="382865" cy="0"/>
          </a:xfrm>
          <a:prstGeom prst="line">
            <a:avLst/>
          </a:prstGeom>
          <a:ln w="635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8" name="Straight Connector 7"/>
          <p:cNvCxnSpPr>
            <a:endCxn id="6" idx="0"/>
          </p:cNvCxnSpPr>
          <p:nvPr/>
        </p:nvCxnSpPr>
        <p:spPr>
          <a:xfrm>
            <a:off x="1319315" y="2854935"/>
            <a:ext cx="2286001" cy="3054942"/>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0020391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a:t>
            </a:r>
            <a:endParaRPr lang="en-US" dirty="0"/>
          </a:p>
        </p:txBody>
      </p:sp>
      <p:sp>
        <p:nvSpPr>
          <p:cNvPr id="3" name="Text Placeholder 2"/>
          <p:cNvSpPr>
            <a:spLocks noGrp="1"/>
          </p:cNvSpPr>
          <p:nvPr>
            <p:ph type="body" sz="quarter" idx="12"/>
          </p:nvPr>
        </p:nvSpPr>
        <p:spPr>
          <a:xfrm>
            <a:off x="668455" y="2155461"/>
            <a:ext cx="12422493" cy="2112679"/>
          </a:xfrm>
        </p:spPr>
        <p:txBody>
          <a:bodyPr/>
          <a:lstStyle/>
          <a:p>
            <a:r>
              <a:rPr lang="en-US" sz="2800" dirty="0" smtClean="0"/>
              <a:t>Smart</a:t>
            </a:r>
            <a:r>
              <a:rPr lang="en-US" sz="2800" smtClean="0"/>
              <a:t>, intelligent, and funny</a:t>
            </a:r>
            <a:endParaRPr lang="en-US" sz="2800" dirty="0" smtClean="0"/>
          </a:p>
          <a:p>
            <a:r>
              <a:rPr lang="en-US" sz="2800" dirty="0" smtClean="0"/>
              <a:t>Understand Chef Resources and Cookbooks</a:t>
            </a:r>
          </a:p>
          <a:p>
            <a:r>
              <a:rPr lang="en-US" sz="2800" dirty="0" smtClean="0"/>
              <a:t>Used Test Test Kitchen and know something about Chef Testing Tools</a:t>
            </a:r>
          </a:p>
          <a:p>
            <a:endParaRPr lang="en-US" sz="2800" dirty="0" smtClean="0"/>
          </a:p>
          <a:p>
            <a:endParaRPr lang="en-US" sz="2800" dirty="0" smtClean="0"/>
          </a:p>
          <a:p>
            <a:endParaRPr lang="en-US" sz="2800" dirty="0"/>
          </a:p>
        </p:txBody>
      </p:sp>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Chef Cookbook Author</a:t>
            </a:r>
          </a:p>
        </p:txBody>
      </p:sp>
      <p:pic>
        <p:nvPicPr>
          <p:cNvPr id="4" name="Picture 3"/>
          <p:cNvPicPr>
            <a:picLocks noChangeAspect="1"/>
          </p:cNvPicPr>
          <p:nvPr/>
        </p:nvPicPr>
        <p:blipFill>
          <a:blip r:embed="rId3"/>
          <a:stretch>
            <a:fillRect/>
          </a:stretch>
        </p:blipFill>
        <p:spPr>
          <a:xfrm>
            <a:off x="8908016" y="4541483"/>
            <a:ext cx="3490397" cy="3490397"/>
          </a:xfrm>
          <a:prstGeom prst="rect">
            <a:avLst/>
          </a:prstGeom>
        </p:spPr>
      </p:pic>
      <p:pic>
        <p:nvPicPr>
          <p:cNvPr id="5" name="Picture 4"/>
          <p:cNvPicPr>
            <a:picLocks noChangeAspect="1"/>
          </p:cNvPicPr>
          <p:nvPr/>
        </p:nvPicPr>
        <p:blipFill>
          <a:blip r:embed="rId4"/>
          <a:stretch>
            <a:fillRect/>
          </a:stretch>
        </p:blipFill>
        <p:spPr>
          <a:xfrm>
            <a:off x="3056961" y="4539491"/>
            <a:ext cx="5851055" cy="3494380"/>
          </a:xfrm>
          <a:prstGeom prst="rect">
            <a:avLst/>
          </a:prstGeom>
        </p:spPr>
      </p:pic>
      <p:pic>
        <p:nvPicPr>
          <p:cNvPr id="8" name="Picture 7"/>
          <p:cNvPicPr>
            <a:picLocks noChangeAspect="1"/>
          </p:cNvPicPr>
          <p:nvPr/>
        </p:nvPicPr>
        <p:blipFill>
          <a:blip r:embed="rId5"/>
          <a:stretch>
            <a:fillRect/>
          </a:stretch>
        </p:blipFill>
        <p:spPr>
          <a:xfrm>
            <a:off x="-67730" y="4539490"/>
            <a:ext cx="3007335" cy="3492389"/>
          </a:xfrm>
          <a:prstGeom prst="rect">
            <a:avLst/>
          </a:prstGeom>
        </p:spPr>
      </p:pic>
      <p:pic>
        <p:nvPicPr>
          <p:cNvPr id="9" name="Picture 8"/>
          <p:cNvPicPr>
            <a:picLocks noChangeAspect="1"/>
          </p:cNvPicPr>
          <p:nvPr/>
        </p:nvPicPr>
        <p:blipFill>
          <a:blip r:embed="rId6"/>
          <a:stretch>
            <a:fillRect/>
          </a:stretch>
        </p:blipFill>
        <p:spPr>
          <a:xfrm>
            <a:off x="12398413" y="4535484"/>
            <a:ext cx="4126893" cy="3496395"/>
          </a:xfrm>
          <a:prstGeom prst="rect">
            <a:avLst/>
          </a:prstGeom>
        </p:spPr>
      </p:pic>
    </p:spTree>
    <p:extLst>
      <p:ext uri="{BB962C8B-B14F-4D97-AF65-F5344CB8AC3E}">
        <p14:creationId xmlns:p14="http://schemas.microsoft.com/office/powerpoint/2010/main" val="29764074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Faster Feedback While Developing Cookbooks</a:t>
            </a:r>
          </a:p>
        </p:txBody>
      </p:sp>
      <p:sp>
        <p:nvSpPr>
          <p:cNvPr id="3" name="Content Placeholder 2"/>
          <p:cNvSpPr>
            <a:spLocks noGrp="1"/>
          </p:cNvSpPr>
          <p:nvPr>
            <p:ph sz="quarter" idx="11"/>
          </p:nvPr>
        </p:nvSpPr>
        <p:spPr/>
        <p:txBody>
          <a:bodyPr/>
          <a:lstStyle/>
          <a:p>
            <a:r>
              <a:rPr lang="en-US" dirty="0"/>
              <a:t>The faster the feedback from our tests, the more likely we are to run them. The more likely we are to run them means they will catch more issues</a:t>
            </a:r>
            <a:r>
              <a:rPr lang="en-US" dirty="0" smtClean="0"/>
              <a: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Review and run the existing tests</a:t>
            </a:r>
          </a:p>
          <a:p>
            <a:pPr marL="342900" indent="-342900">
              <a:buFont typeface="Wingdings" charset="2"/>
              <a:buChar char="q"/>
            </a:pPr>
            <a:r>
              <a:rPr lang="en-US" dirty="0" smtClean="0"/>
              <a:t>Identify the tests that we need to write</a:t>
            </a:r>
          </a:p>
          <a:p>
            <a:pPr marL="342900" indent="-342900">
              <a:buFont typeface="Wingdings" charset="2"/>
              <a:buChar char="q"/>
            </a:pPr>
            <a:r>
              <a:rPr lang="en-US" dirty="0" smtClean="0"/>
              <a:t>Write and execute the tests to identify the failure</a:t>
            </a:r>
          </a:p>
          <a:p>
            <a:pPr marL="342900" indent="-342900">
              <a:buFont typeface="Wingdings" charset="2"/>
              <a:buChar char="q"/>
            </a:pPr>
            <a:r>
              <a:rPr lang="en-US" dirty="0" smtClean="0"/>
              <a:t>Fix the code and execute the tests to see success</a:t>
            </a:r>
          </a:p>
          <a:p>
            <a:endParaRPr lang="en-US" dirty="0" smtClean="0"/>
          </a:p>
          <a:p>
            <a:endParaRPr lang="en-US" dirty="0" smtClean="0"/>
          </a:p>
          <a:p>
            <a:endParaRPr lang="en-US" dirty="0" smtClean="0"/>
          </a:p>
        </p:txBody>
      </p:sp>
      <p:sp>
        <p:nvSpPr>
          <p:cNvPr id="5" name="Oval 4"/>
          <p:cNvSpPr/>
          <p:nvPr/>
        </p:nvSpPr>
        <p:spPr bwMode="auto">
          <a:xfrm>
            <a:off x="15747999" y="127015"/>
            <a:ext cx="355569" cy="35556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2249828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We Should Test the Inclusion of a Recipe</a:t>
            </a:r>
            <a:endParaRPr lang="en-US" dirty="0"/>
          </a:p>
        </p:txBody>
      </p:sp>
      <p:sp>
        <p:nvSpPr>
          <p:cNvPr id="3" name="Content Placeholder 2"/>
          <p:cNvSpPr>
            <a:spLocks noGrp="1"/>
          </p:cNvSpPr>
          <p:nvPr>
            <p:ph sz="quarter" idx="10"/>
          </p:nvPr>
        </p:nvSpPr>
        <p:spPr/>
        <p:txBody>
          <a:bodyPr>
            <a:normAutofit/>
          </a:bodyPr>
          <a:lstStyle/>
          <a:p>
            <a:r>
              <a:rPr lang="en-US" dirty="0"/>
              <a:t>#</a:t>
            </a:r>
          </a:p>
          <a:p>
            <a:r>
              <a:rPr lang="en-US" dirty="0"/>
              <a:t># Cookbook Name:: </a:t>
            </a:r>
            <a:r>
              <a:rPr lang="en-US" dirty="0" err="1"/>
              <a:t>httpd</a:t>
            </a:r>
            <a:endParaRPr lang="en-US" dirty="0"/>
          </a:p>
          <a:p>
            <a:r>
              <a:rPr lang="en-US" dirty="0"/>
              <a:t># Recipe:: default</a:t>
            </a:r>
          </a:p>
          <a:p>
            <a:r>
              <a:rPr lang="en-US" dirty="0"/>
              <a:t>#</a:t>
            </a:r>
          </a:p>
          <a:p>
            <a:r>
              <a:rPr lang="en-US" dirty="0"/>
              <a:t># Copyright (c) </a:t>
            </a:r>
            <a:r>
              <a:rPr lang="is-IS" dirty="0" smtClean="0"/>
              <a:t>2016</a:t>
            </a:r>
            <a:r>
              <a:rPr lang="en-US" dirty="0" smtClean="0"/>
              <a:t> </a:t>
            </a:r>
            <a:r>
              <a:rPr lang="en-US" dirty="0"/>
              <a:t>The Authors, All Rights Reserved.</a:t>
            </a:r>
          </a:p>
          <a:p>
            <a:r>
              <a:rPr lang="en-US" dirty="0"/>
              <a:t># </a:t>
            </a:r>
            <a:r>
              <a:rPr lang="en-US" dirty="0" err="1"/>
              <a:t>include_recipe</a:t>
            </a:r>
            <a:r>
              <a:rPr lang="en-US" dirty="0"/>
              <a:t> '</a:t>
            </a:r>
            <a:r>
              <a:rPr lang="en-US" dirty="0" err="1"/>
              <a:t>httpd</a:t>
            </a:r>
            <a:r>
              <a:rPr lang="en-US" dirty="0"/>
              <a:t>::install'</a:t>
            </a:r>
          </a:p>
          <a:p>
            <a:r>
              <a:rPr lang="en-US" dirty="0" err="1" smtClean="0"/>
              <a:t>include_recipe</a:t>
            </a:r>
            <a:r>
              <a:rPr lang="en-US" dirty="0" smtClean="0"/>
              <a:t> </a:t>
            </a:r>
            <a:r>
              <a:rPr lang="en-US" dirty="0"/>
              <a:t>'</a:t>
            </a:r>
            <a:r>
              <a:rPr lang="en-US" dirty="0" err="1"/>
              <a:t>httpd</a:t>
            </a:r>
            <a:r>
              <a:rPr lang="en-US" dirty="0" smtClean="0"/>
              <a:t>::configuration'</a:t>
            </a:r>
          </a:p>
          <a:p>
            <a:r>
              <a:rPr lang="en-US" dirty="0" err="1" smtClean="0"/>
              <a:t>include_recipe</a:t>
            </a:r>
            <a:r>
              <a:rPr lang="en-US" dirty="0" smtClean="0"/>
              <a:t> '</a:t>
            </a:r>
            <a:r>
              <a:rPr lang="en-US" dirty="0" err="1" smtClean="0"/>
              <a:t>httpd</a:t>
            </a:r>
            <a:r>
              <a:rPr lang="en-US" dirty="0" smtClean="0"/>
              <a:t>::</a:t>
            </a:r>
            <a:r>
              <a:rPr lang="en-US" dirty="0"/>
              <a:t>service</a:t>
            </a:r>
            <a:r>
              <a:rPr lang="en-US" dirty="0" smtClean="0"/>
              <a:t>'</a:t>
            </a:r>
            <a:endParaRPr lang="en-US" dirty="0"/>
          </a:p>
          <a:p>
            <a:endParaRPr lang="en-US" dirty="0"/>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/recipes/</a:t>
            </a:r>
            <a:r>
              <a:rPr lang="en-US" dirty="0" err="1" smtClean="0"/>
              <a:t>default.rb</a:t>
            </a:r>
            <a:endParaRPr lang="en-US" dirty="0"/>
          </a:p>
        </p:txBody>
      </p:sp>
      <p:sp>
        <p:nvSpPr>
          <p:cNvPr id="8" name="Rectangle 7"/>
          <p:cNvSpPr/>
          <p:nvPr/>
        </p:nvSpPr>
        <p:spPr bwMode="auto">
          <a:xfrm>
            <a:off x="1121833" y="4751918"/>
            <a:ext cx="14414500" cy="57825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703343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Create a Pending Test</a:t>
            </a:r>
            <a:endParaRPr lang="en-US" dirty="0"/>
          </a:p>
        </p:txBody>
      </p:sp>
      <p:sp>
        <p:nvSpPr>
          <p:cNvPr id="3" name="Content Placeholder 2"/>
          <p:cNvSpPr>
            <a:spLocks noGrp="1"/>
          </p:cNvSpPr>
          <p:nvPr>
            <p:ph sz="quarter" idx="10"/>
          </p:nvPr>
        </p:nvSpPr>
        <p:spPr/>
        <p:txBody>
          <a:bodyPr>
            <a:normAutofit/>
          </a:bodyPr>
          <a:lstStyle/>
          <a:p>
            <a:r>
              <a:rPr lang="en-US" dirty="0" smtClean="0"/>
              <a:t>    # ... START OF THE SPEC FILE ...</a:t>
            </a:r>
            <a:endParaRPr lang="en-US" dirty="0"/>
          </a:p>
          <a:p>
            <a:r>
              <a:rPr lang="en-US" dirty="0"/>
              <a:t>    it 'converges successfully' do</a:t>
            </a:r>
          </a:p>
          <a:p>
            <a:r>
              <a:rPr lang="en-US" dirty="0"/>
              <a:t>      expect { </a:t>
            </a:r>
            <a:r>
              <a:rPr lang="en-US" dirty="0" err="1"/>
              <a:t>chef_run</a:t>
            </a:r>
            <a:r>
              <a:rPr lang="en-US" dirty="0"/>
              <a:t> }.</a:t>
            </a:r>
            <a:r>
              <a:rPr lang="en-US" dirty="0" err="1"/>
              <a:t>to_not</a:t>
            </a:r>
            <a:r>
              <a:rPr lang="en-US" dirty="0"/>
              <a:t> </a:t>
            </a:r>
            <a:r>
              <a:rPr lang="en-US" dirty="0" err="1"/>
              <a:t>raise_error</a:t>
            </a:r>
            <a:endParaRPr lang="en-US" dirty="0"/>
          </a:p>
          <a:p>
            <a:r>
              <a:rPr lang="en-US" dirty="0"/>
              <a:t>    </a:t>
            </a:r>
            <a:r>
              <a:rPr lang="en-US" dirty="0" smtClean="0"/>
              <a:t>end</a:t>
            </a:r>
          </a:p>
          <a:p>
            <a:endParaRPr lang="en-US" dirty="0" smtClean="0"/>
          </a:p>
          <a:p>
            <a:r>
              <a:rPr lang="en-US" dirty="0" smtClean="0"/>
              <a:t>    it 'includes the install recipe'</a:t>
            </a:r>
          </a:p>
          <a:p>
            <a:r>
              <a:rPr lang="en-US" dirty="0" smtClean="0"/>
              <a:t>  </a:t>
            </a:r>
          </a:p>
          <a:p>
            <a:r>
              <a:rPr lang="en-US" dirty="0"/>
              <a:t> </a:t>
            </a:r>
            <a:r>
              <a:rPr lang="en-US" dirty="0" smtClean="0"/>
              <a:t> end</a:t>
            </a:r>
            <a:endParaRPr lang="en-US" dirty="0"/>
          </a:p>
          <a:p>
            <a:r>
              <a:rPr lang="en-US" dirty="0"/>
              <a:t>end</a:t>
            </a:r>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/spec/unit/recipes/</a:t>
            </a:r>
            <a:r>
              <a:rPr lang="en-US" dirty="0" err="1" smtClean="0"/>
              <a:t>default_spec.rb</a:t>
            </a:r>
            <a:endParaRPr lang="en-US" dirty="0"/>
          </a:p>
        </p:txBody>
      </p:sp>
      <p:sp>
        <p:nvSpPr>
          <p:cNvPr id="5" name="Text Placeholder 4"/>
          <p:cNvSpPr>
            <a:spLocks noGrp="1"/>
          </p:cNvSpPr>
          <p:nvPr>
            <p:ph type="body" sz="quarter" idx="13"/>
          </p:nvPr>
        </p:nvSpPr>
        <p:spPr>
          <a:xfrm>
            <a:off x="1135042" y="4791797"/>
            <a:ext cx="14404273" cy="626533"/>
          </a:xfrm>
        </p:spPr>
        <p:txBody>
          <a:bodyPr/>
          <a:lstStyle/>
          <a:p>
            <a:endParaRPr lang="en-US" dirty="0"/>
          </a:p>
        </p:txBody>
      </p:sp>
    </p:spTree>
    <p:extLst>
      <p:ext uri="{BB962C8B-B14F-4D97-AF65-F5344CB8AC3E}">
        <p14:creationId xmlns:p14="http://schemas.microsoft.com/office/powerpoint/2010/main" val="15028378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endParaRPr lang="en-US" dirty="0"/>
          </a:p>
          <a:p>
            <a:endParaRPr lang="en-US" dirty="0"/>
          </a:p>
          <a:p>
            <a:r>
              <a:rPr lang="en-US" dirty="0"/>
              <a:t>Pending: (Failures listed here are expected and do not affect your suite's status)</a:t>
            </a:r>
          </a:p>
          <a:p>
            <a:endParaRPr lang="en-US" dirty="0"/>
          </a:p>
          <a:p>
            <a:r>
              <a:rPr lang="en-US" dirty="0" smtClean="0"/>
              <a:t>  1</a:t>
            </a:r>
            <a:r>
              <a:rPr lang="en-US" dirty="0"/>
              <a:t>) </a:t>
            </a:r>
            <a:r>
              <a:rPr lang="en-US" dirty="0" err="1"/>
              <a:t>httpd</a:t>
            </a:r>
            <a:r>
              <a:rPr lang="en-US" dirty="0"/>
              <a:t>::default When all attributes are default, on an unspecified platform includes the install recipe</a:t>
            </a:r>
          </a:p>
          <a:p>
            <a:r>
              <a:rPr lang="en-US" dirty="0"/>
              <a:t>     # Not yet implemented</a:t>
            </a:r>
          </a:p>
          <a:p>
            <a:r>
              <a:rPr lang="en-US" dirty="0"/>
              <a:t>     # ./spec/unit/recipes/default_spec.rb:20</a:t>
            </a:r>
          </a:p>
          <a:p>
            <a:endParaRPr lang="en-US" dirty="0"/>
          </a:p>
          <a:p>
            <a:r>
              <a:rPr lang="en-US" dirty="0"/>
              <a:t> </a:t>
            </a:r>
            <a:r>
              <a:rPr lang="en-US" dirty="0" smtClean="0"/>
              <a:t> # </a:t>
            </a:r>
            <a:r>
              <a:rPr lang="en-US" dirty="0"/>
              <a:t>... OUTPUT </a:t>
            </a:r>
            <a:r>
              <a:rPr lang="en-US" dirty="0" smtClean="0"/>
              <a:t>CONTINUES ON NEXT SLIDE </a:t>
            </a:r>
            <a:r>
              <a:rPr lang="en-US" dirty="0"/>
              <a:t>..</a:t>
            </a:r>
            <a:r>
              <a:rPr lang="en-US" dirty="0" smtClean="0"/>
              <a:t>.</a:t>
            </a:r>
            <a:endParaRPr lang="en-US" dirty="0"/>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spec/unit/recipes/</a:t>
            </a:r>
            <a:r>
              <a:rPr lang="en-US" dirty="0" err="1" smtClean="0"/>
              <a:t>default_spec.rb</a:t>
            </a:r>
            <a:r>
              <a:rPr lang="en-US" dirty="0" smtClean="0"/>
              <a:t> </a:t>
            </a:r>
            <a:endParaRPr lang="en-US" dirty="0"/>
          </a:p>
        </p:txBody>
      </p:sp>
      <p:sp>
        <p:nvSpPr>
          <p:cNvPr id="5" name="Title 4"/>
          <p:cNvSpPr>
            <a:spLocks noGrp="1"/>
          </p:cNvSpPr>
          <p:nvPr>
            <p:ph type="title"/>
          </p:nvPr>
        </p:nvSpPr>
        <p:spPr/>
        <p:txBody>
          <a:bodyPr>
            <a:normAutofit fontScale="90000"/>
          </a:bodyPr>
          <a:lstStyle/>
          <a:p>
            <a:r>
              <a:rPr lang="en-US" dirty="0" smtClean="0"/>
              <a:t>Execute the Tests to See the Pending Tests</a:t>
            </a:r>
            <a:endParaRPr lang="en-US" dirty="0"/>
          </a:p>
        </p:txBody>
      </p:sp>
      <p:sp>
        <p:nvSpPr>
          <p:cNvPr id="6" name="Content Placeholder 3"/>
          <p:cNvSpPr txBox="1">
            <a:spLocks/>
          </p:cNvSpPr>
          <p:nvPr/>
        </p:nvSpPr>
        <p:spPr bwMode="white">
          <a:xfrm>
            <a:off x="5585944" y="2755587"/>
            <a:ext cx="4504290" cy="588691"/>
          </a:xfrm>
          <a:prstGeom prst="rect">
            <a:avLst/>
          </a:prstGeom>
          <a:solidFill>
            <a:schemeClr val="accent1"/>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smtClean="0">
                <a:solidFill>
                  <a:schemeClr val="bg1"/>
                </a:solidFill>
              </a:rPr>
              <a:t>pending example</a:t>
            </a:r>
          </a:p>
        </p:txBody>
      </p:sp>
      <p:cxnSp>
        <p:nvCxnSpPr>
          <p:cNvPr id="7" name="Straight Connector 6"/>
          <p:cNvCxnSpPr/>
          <p:nvPr/>
        </p:nvCxnSpPr>
        <p:spPr>
          <a:xfrm>
            <a:off x="1392926" y="2886145"/>
            <a:ext cx="382865" cy="0"/>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8" name="Straight Connector 7"/>
          <p:cNvCxnSpPr/>
          <p:nvPr/>
        </p:nvCxnSpPr>
        <p:spPr>
          <a:xfrm>
            <a:off x="1584358" y="2886145"/>
            <a:ext cx="3994807" cy="158466"/>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467505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p>
          <a:p>
            <a:endParaRPr lang="en-US" dirty="0" smtClean="0"/>
          </a:p>
          <a:p>
            <a:r>
              <a:rPr lang="en-US" dirty="0" smtClean="0"/>
              <a:t>Pending: (Failures listed here are expected and do not affect your suite's status)</a:t>
            </a:r>
          </a:p>
          <a:p>
            <a:endParaRPr lang="en-US" dirty="0" smtClean="0"/>
          </a:p>
          <a:p>
            <a:r>
              <a:rPr lang="en-US" dirty="0" smtClean="0"/>
              <a:t>  1) </a:t>
            </a:r>
            <a:r>
              <a:rPr lang="en-US" dirty="0" err="1" smtClean="0"/>
              <a:t>httpd</a:t>
            </a:r>
            <a:r>
              <a:rPr lang="en-US" dirty="0" smtClean="0"/>
              <a:t>::default When all attributes are default, on an unspecified platform includes the install recipe</a:t>
            </a:r>
          </a:p>
          <a:p>
            <a:r>
              <a:rPr lang="en-US" dirty="0" smtClean="0"/>
              <a:t>     # Not yet implemented</a:t>
            </a:r>
          </a:p>
          <a:p>
            <a:r>
              <a:rPr lang="en-US" dirty="0" smtClean="0"/>
              <a:t>     # ./spec/unit/recipes/default_spec.rb:20</a:t>
            </a:r>
          </a:p>
          <a:p>
            <a:endParaRPr lang="en-US" dirty="0" smtClean="0"/>
          </a:p>
          <a:p>
            <a:r>
              <a:rPr lang="en-US" dirty="0" smtClean="0"/>
              <a:t>  # ... OUTPUT CONTINUES ON NEXT SLIDE ...</a:t>
            </a:r>
            <a:endParaRPr lang="en-US" dirty="0"/>
          </a:p>
        </p:txBody>
      </p:sp>
      <p:sp>
        <p:nvSpPr>
          <p:cNvPr id="3" name="Text Placeholder 2"/>
          <p:cNvSpPr>
            <a:spLocks noGrp="1"/>
          </p:cNvSpPr>
          <p:nvPr>
            <p:ph type="body" sz="quarter" idx="11"/>
          </p:nvPr>
        </p:nvSpPr>
        <p:spPr/>
        <p:txBody>
          <a:bodyPr/>
          <a:lstStyle/>
          <a:p>
            <a:r>
              <a:rPr lang="en-US" smtClean="0"/>
              <a:t>&gt; chef exec rspec spec/unit/recipes/default_spec.rb </a:t>
            </a:r>
            <a:endParaRPr lang="en-US" dirty="0"/>
          </a:p>
        </p:txBody>
      </p:sp>
      <p:sp>
        <p:nvSpPr>
          <p:cNvPr id="5" name="Title 4"/>
          <p:cNvSpPr>
            <a:spLocks noGrp="1"/>
          </p:cNvSpPr>
          <p:nvPr>
            <p:ph type="title"/>
          </p:nvPr>
        </p:nvSpPr>
        <p:spPr/>
        <p:txBody>
          <a:bodyPr>
            <a:normAutofit fontScale="90000"/>
          </a:bodyPr>
          <a:lstStyle/>
          <a:p>
            <a:r>
              <a:rPr lang="en-US" dirty="0" smtClean="0"/>
              <a:t>Execute the Tests to See the Pending Tests</a:t>
            </a:r>
            <a:endParaRPr lang="en-US" dirty="0"/>
          </a:p>
        </p:txBody>
      </p:sp>
      <p:sp>
        <p:nvSpPr>
          <p:cNvPr id="10" name="Content Placeholder 3"/>
          <p:cNvSpPr txBox="1">
            <a:spLocks/>
          </p:cNvSpPr>
          <p:nvPr/>
        </p:nvSpPr>
        <p:spPr bwMode="white">
          <a:xfrm>
            <a:off x="11372676" y="7159078"/>
            <a:ext cx="3959352" cy="588691"/>
          </a:xfrm>
          <a:prstGeom prst="rect">
            <a:avLst/>
          </a:prstGeom>
          <a:solidFill>
            <a:schemeClr val="accent4"/>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smtClean="0">
                <a:solidFill>
                  <a:schemeClr val="bg1"/>
                </a:solidFill>
              </a:rPr>
              <a:t>spec file : line number</a:t>
            </a:r>
          </a:p>
        </p:txBody>
      </p:sp>
      <p:cxnSp>
        <p:nvCxnSpPr>
          <p:cNvPr id="11" name="Straight Connector 10"/>
          <p:cNvCxnSpPr>
            <a:endCxn id="10" idx="1"/>
          </p:cNvCxnSpPr>
          <p:nvPr/>
        </p:nvCxnSpPr>
        <p:spPr>
          <a:xfrm>
            <a:off x="6387548" y="6813636"/>
            <a:ext cx="4985128" cy="639788"/>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2690864" y="6813636"/>
            <a:ext cx="8069901" cy="0"/>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sp>
        <p:nvSpPr>
          <p:cNvPr id="18" name="Right Bracket 17"/>
          <p:cNvSpPr/>
          <p:nvPr/>
        </p:nvSpPr>
        <p:spPr>
          <a:xfrm>
            <a:off x="13380234" y="4699766"/>
            <a:ext cx="433952" cy="2113870"/>
          </a:xfrm>
          <a:prstGeom prst="rightBracket">
            <a:avLst/>
          </a:prstGeom>
          <a:ln w="635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1" name="Arc 20"/>
          <p:cNvSpPr/>
          <p:nvPr/>
        </p:nvSpPr>
        <p:spPr>
          <a:xfrm rot="5116852">
            <a:off x="12224691" y="3866033"/>
            <a:ext cx="2989014" cy="976583"/>
          </a:xfrm>
          <a:prstGeom prst="arc">
            <a:avLst/>
          </a:prstGeom>
          <a:ln>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6" name="Content Placeholder 3"/>
          <p:cNvSpPr txBox="1">
            <a:spLocks/>
          </p:cNvSpPr>
          <p:nvPr/>
        </p:nvSpPr>
        <p:spPr bwMode="white">
          <a:xfrm>
            <a:off x="11400558" y="3848843"/>
            <a:ext cx="3959352" cy="588691"/>
          </a:xfrm>
          <a:prstGeom prst="rect">
            <a:avLst/>
          </a:prstGeom>
          <a:solidFill>
            <a:schemeClr val="accent1"/>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solidFill>
                  <a:schemeClr val="bg1"/>
                </a:solidFill>
              </a:rPr>
              <a:t>summary</a:t>
            </a:r>
          </a:p>
        </p:txBody>
      </p:sp>
    </p:spTree>
    <p:extLst>
      <p:ext uri="{BB962C8B-B14F-4D97-AF65-F5344CB8AC3E}">
        <p14:creationId xmlns:p14="http://schemas.microsoft.com/office/powerpoint/2010/main" val="210798017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  # ... OUTPUT CONTINUED FROM PREVIOUS SLIDE ...</a:t>
            </a:r>
          </a:p>
          <a:p>
            <a:endParaRPr lang="en-US" dirty="0"/>
          </a:p>
          <a:p>
            <a:r>
              <a:rPr lang="en-US" dirty="0"/>
              <a:t>Finished in 0.46457 seconds (files took 4.39 seconds to load)</a:t>
            </a:r>
          </a:p>
          <a:p>
            <a:r>
              <a:rPr lang="en-US" dirty="0"/>
              <a:t>2</a:t>
            </a:r>
            <a:r>
              <a:rPr lang="en-US" dirty="0" smtClean="0"/>
              <a:t> </a:t>
            </a:r>
            <a:r>
              <a:rPr lang="en-US" dirty="0"/>
              <a:t>examples, 0 failures, </a:t>
            </a:r>
            <a:r>
              <a:rPr lang="en-US" dirty="0" smtClean="0"/>
              <a:t>1 </a:t>
            </a:r>
            <a:r>
              <a:rPr lang="en-US" dirty="0"/>
              <a:t>pending</a:t>
            </a:r>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spec/unit/recipes/</a:t>
            </a:r>
            <a:r>
              <a:rPr lang="en-US" dirty="0" err="1" smtClean="0"/>
              <a:t>default_spec.rb</a:t>
            </a:r>
            <a:r>
              <a:rPr lang="en-US" dirty="0" smtClean="0"/>
              <a:t> </a:t>
            </a:r>
            <a:endParaRPr lang="en-US" dirty="0"/>
          </a:p>
        </p:txBody>
      </p:sp>
      <p:sp>
        <p:nvSpPr>
          <p:cNvPr id="4" name="Content Placeholder 3"/>
          <p:cNvSpPr>
            <a:spLocks noGrp="1"/>
          </p:cNvSpPr>
          <p:nvPr>
            <p:ph sz="quarter" idx="12"/>
          </p:nvPr>
        </p:nvSpPr>
        <p:spPr>
          <a:xfrm>
            <a:off x="1127883" y="3880166"/>
            <a:ext cx="14420850" cy="557213"/>
          </a:xfrm>
        </p:spPr>
        <p:txBody>
          <a:bodyPr/>
          <a:lstStyle/>
          <a:p>
            <a:r>
              <a:rPr lang="en-US" dirty="0"/>
              <a:t> </a:t>
            </a:r>
          </a:p>
        </p:txBody>
      </p:sp>
      <p:sp>
        <p:nvSpPr>
          <p:cNvPr id="5" name="Title 4"/>
          <p:cNvSpPr>
            <a:spLocks noGrp="1"/>
          </p:cNvSpPr>
          <p:nvPr>
            <p:ph type="title"/>
          </p:nvPr>
        </p:nvSpPr>
        <p:spPr/>
        <p:txBody>
          <a:bodyPr/>
          <a:lstStyle/>
          <a:p>
            <a:r>
              <a:rPr lang="en-US" dirty="0" smtClean="0"/>
              <a:t>View the Results to See the Pending Tests</a:t>
            </a:r>
            <a:endParaRPr lang="en-US" dirty="0"/>
          </a:p>
        </p:txBody>
      </p:sp>
    </p:spTree>
    <p:extLst>
      <p:ext uri="{BB962C8B-B14F-4D97-AF65-F5344CB8AC3E}">
        <p14:creationId xmlns:p14="http://schemas.microsoft.com/office/powerpoint/2010/main" val="87202637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Faster Feedback While Developing Cookbooks</a:t>
            </a:r>
          </a:p>
        </p:txBody>
      </p:sp>
      <p:sp>
        <p:nvSpPr>
          <p:cNvPr id="3" name="Content Placeholder 2"/>
          <p:cNvSpPr>
            <a:spLocks noGrp="1"/>
          </p:cNvSpPr>
          <p:nvPr>
            <p:ph sz="quarter" idx="11"/>
          </p:nvPr>
        </p:nvSpPr>
        <p:spPr/>
        <p:txBody>
          <a:bodyPr/>
          <a:lstStyle/>
          <a:p>
            <a:r>
              <a:rPr lang="en-US" dirty="0"/>
              <a:t>The faster the feedback from our tests, the more likely we are to run them. The more likely we are to run them means they will catch more issues</a:t>
            </a:r>
            <a:r>
              <a:rPr lang="en-US" dirty="0" smtClean="0"/>
              <a: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Review and run the existing tests</a:t>
            </a:r>
          </a:p>
          <a:p>
            <a:pPr marL="342900" indent="-342900">
              <a:buFont typeface="Wingdings" charset="2"/>
              <a:buChar char="ü"/>
            </a:pPr>
            <a:r>
              <a:rPr lang="en-US" dirty="0" smtClean="0"/>
              <a:t>Identify the tests that we need to write</a:t>
            </a:r>
          </a:p>
          <a:p>
            <a:pPr marL="342900" indent="-342900">
              <a:buFont typeface="Wingdings" charset="2"/>
              <a:buChar char="q"/>
            </a:pPr>
            <a:r>
              <a:rPr lang="en-US" dirty="0" smtClean="0"/>
              <a:t>Write and execute the tests to identify the failure</a:t>
            </a:r>
          </a:p>
          <a:p>
            <a:pPr marL="342900" indent="-342900">
              <a:buFont typeface="Wingdings" charset="2"/>
              <a:buChar char="q"/>
            </a:pPr>
            <a:r>
              <a:rPr lang="en-US" dirty="0" smtClean="0"/>
              <a:t>Fix the code and execute the tests to see success</a:t>
            </a:r>
          </a:p>
          <a:p>
            <a:endParaRPr lang="en-US" dirty="0" smtClean="0"/>
          </a:p>
          <a:p>
            <a:endParaRPr lang="en-US" dirty="0" smtClean="0"/>
          </a:p>
          <a:p>
            <a:endParaRPr lang="en-US" dirty="0" smtClean="0"/>
          </a:p>
        </p:txBody>
      </p:sp>
      <p:sp>
        <p:nvSpPr>
          <p:cNvPr id="5" name="Oval 4"/>
          <p:cNvSpPr/>
          <p:nvPr/>
        </p:nvSpPr>
        <p:spPr bwMode="auto">
          <a:xfrm>
            <a:off x="15747999" y="143724"/>
            <a:ext cx="355569" cy="35556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7791290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ChefSpec</a:t>
            </a:r>
            <a:r>
              <a:rPr lang="en-US" dirty="0" smtClean="0"/>
              <a:t> Documentation</a:t>
            </a:r>
            <a:endParaRPr lang="en-US" dirty="0"/>
          </a:p>
        </p:txBody>
      </p:sp>
      <p:sp>
        <p:nvSpPr>
          <p:cNvPr id="3" name="Subtitle 2"/>
          <p:cNvSpPr>
            <a:spLocks noGrp="1"/>
          </p:cNvSpPr>
          <p:nvPr>
            <p:ph type="subTitle" idx="1"/>
          </p:nvPr>
        </p:nvSpPr>
        <p:spPr/>
        <p:txBody>
          <a:bodyPr/>
          <a:lstStyle/>
          <a:p>
            <a:r>
              <a:rPr lang="en-US" dirty="0" smtClean="0"/>
              <a:t>Find within the documentation examples of testing for </a:t>
            </a:r>
            <a:r>
              <a:rPr lang="en-US" dirty="0" err="1" smtClean="0">
                <a:latin typeface="Courier New"/>
                <a:cs typeface="Courier New"/>
              </a:rPr>
              <a:t>include_recipe</a:t>
            </a:r>
            <a:r>
              <a:rPr lang="en-US" dirty="0" smtClean="0"/>
              <a:t>.</a:t>
            </a:r>
          </a:p>
          <a:p>
            <a:endParaRPr lang="en-US" dirty="0"/>
          </a:p>
          <a:p>
            <a:pPr marL="457200" indent="-457200">
              <a:buFont typeface="Arial" charset="0"/>
              <a:buChar char="•"/>
            </a:pPr>
            <a:r>
              <a:rPr lang="en-US" dirty="0" smtClean="0"/>
              <a:t>Search the README</a:t>
            </a:r>
          </a:p>
          <a:p>
            <a:pPr marL="457200" indent="-457200">
              <a:buFont typeface="Arial" charset="0"/>
              <a:buChar char="•"/>
            </a:pPr>
            <a:endParaRPr lang="en-US" dirty="0" smtClean="0"/>
          </a:p>
          <a:p>
            <a:pPr marL="457200" indent="-457200">
              <a:buFont typeface="Arial" charset="0"/>
              <a:buChar char="•"/>
            </a:pPr>
            <a:r>
              <a:rPr lang="en-US" dirty="0" smtClean="0"/>
              <a:t>Search through the 'examples' directory</a:t>
            </a:r>
            <a:endParaRPr lang="en-US" dirty="0"/>
          </a:p>
        </p:txBody>
      </p:sp>
      <p:sp>
        <p:nvSpPr>
          <p:cNvPr id="4" name="Content Placeholder 3"/>
          <p:cNvSpPr>
            <a:spLocks noGrp="1"/>
          </p:cNvSpPr>
          <p:nvPr>
            <p:ph sz="quarter" idx="13"/>
          </p:nvPr>
        </p:nvSpPr>
        <p:spPr/>
        <p:txBody>
          <a:bodyPr/>
          <a:lstStyle/>
          <a:p>
            <a:r>
              <a:rPr lang="en-US" dirty="0"/>
              <a:t>https://</a:t>
            </a:r>
            <a:r>
              <a:rPr lang="en-US" dirty="0" err="1"/>
              <a:t>github.com</a:t>
            </a:r>
            <a:r>
              <a:rPr lang="en-US" dirty="0"/>
              <a:t>/</a:t>
            </a:r>
            <a:r>
              <a:rPr lang="en-US" dirty="0" err="1"/>
              <a:t>sethvargo</a:t>
            </a:r>
            <a:r>
              <a:rPr lang="en-US" dirty="0"/>
              <a:t>/</a:t>
            </a:r>
            <a:r>
              <a:rPr lang="en-US" dirty="0" err="1" smtClean="0"/>
              <a:t>chefspec</a:t>
            </a:r>
            <a:endParaRPr lang="en-US" dirty="0" smtClean="0"/>
          </a:p>
        </p:txBody>
      </p:sp>
    </p:spTree>
    <p:extLst>
      <p:ext uri="{BB962C8B-B14F-4D97-AF65-F5344CB8AC3E}">
        <p14:creationId xmlns:p14="http://schemas.microsoft.com/office/powerpoint/2010/main" val="58995716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Write the Test that Verifies the Include Recipe</a:t>
            </a:r>
            <a:endParaRPr lang="en-US" dirty="0"/>
          </a:p>
        </p:txBody>
      </p:sp>
      <p:sp>
        <p:nvSpPr>
          <p:cNvPr id="3" name="Content Placeholder 2"/>
          <p:cNvSpPr>
            <a:spLocks noGrp="1"/>
          </p:cNvSpPr>
          <p:nvPr>
            <p:ph sz="quarter" idx="10"/>
          </p:nvPr>
        </p:nvSpPr>
        <p:spPr/>
        <p:txBody>
          <a:bodyPr>
            <a:normAutofit/>
          </a:bodyPr>
          <a:lstStyle/>
          <a:p>
            <a:r>
              <a:rPr lang="en-US" dirty="0"/>
              <a:t> # ... START OF THE SPEC FILE ...</a:t>
            </a:r>
          </a:p>
          <a:p>
            <a:r>
              <a:rPr lang="en-US" dirty="0"/>
              <a:t>    it 'converges successfully' do</a:t>
            </a:r>
          </a:p>
          <a:p>
            <a:r>
              <a:rPr lang="en-US" dirty="0"/>
              <a:t>      expect { </a:t>
            </a:r>
            <a:r>
              <a:rPr lang="en-US" dirty="0" err="1"/>
              <a:t>chef_run</a:t>
            </a:r>
            <a:r>
              <a:rPr lang="en-US" dirty="0"/>
              <a:t> }.</a:t>
            </a:r>
            <a:r>
              <a:rPr lang="en-US" dirty="0" err="1"/>
              <a:t>to_not</a:t>
            </a:r>
            <a:r>
              <a:rPr lang="en-US" dirty="0"/>
              <a:t> </a:t>
            </a:r>
            <a:r>
              <a:rPr lang="en-US" dirty="0" err="1"/>
              <a:t>raise_error</a:t>
            </a:r>
            <a:endParaRPr lang="en-US" dirty="0"/>
          </a:p>
          <a:p>
            <a:r>
              <a:rPr lang="en-US" dirty="0"/>
              <a:t>    end</a:t>
            </a:r>
          </a:p>
          <a:p>
            <a:endParaRPr lang="en-US" dirty="0"/>
          </a:p>
          <a:p>
            <a:r>
              <a:rPr lang="en-US" dirty="0"/>
              <a:t>    it 'includes the install recipe</a:t>
            </a:r>
            <a:r>
              <a:rPr lang="en-US" dirty="0" smtClean="0"/>
              <a:t>' do</a:t>
            </a:r>
          </a:p>
          <a:p>
            <a:r>
              <a:rPr lang="en-US" dirty="0" smtClean="0"/>
              <a:t>      expect(</a:t>
            </a:r>
            <a:r>
              <a:rPr lang="en-US" dirty="0" err="1" smtClean="0"/>
              <a:t>chef_run</a:t>
            </a:r>
            <a:r>
              <a:rPr lang="en-US" dirty="0" smtClean="0"/>
              <a:t>).to </a:t>
            </a:r>
            <a:r>
              <a:rPr lang="en-US" dirty="0" err="1" smtClean="0"/>
              <a:t>include_recipe</a:t>
            </a:r>
            <a:r>
              <a:rPr lang="en-US" dirty="0" smtClean="0"/>
              <a:t>('</a:t>
            </a:r>
            <a:r>
              <a:rPr lang="en-US" dirty="0" err="1" smtClean="0"/>
              <a:t>httpd</a:t>
            </a:r>
            <a:r>
              <a:rPr lang="en-US" dirty="0" smtClean="0"/>
              <a:t>::install')</a:t>
            </a:r>
            <a:endParaRPr lang="en-US" dirty="0"/>
          </a:p>
          <a:p>
            <a:r>
              <a:rPr lang="en-US" dirty="0" smtClean="0"/>
              <a:t>    end</a:t>
            </a:r>
            <a:endParaRPr lang="en-US" dirty="0"/>
          </a:p>
          <a:p>
            <a:r>
              <a:rPr lang="en-US" dirty="0" smtClean="0"/>
              <a:t>  </a:t>
            </a:r>
            <a:endParaRPr lang="en-US" dirty="0"/>
          </a:p>
          <a:p>
            <a:r>
              <a:rPr lang="en-US" dirty="0"/>
              <a:t>  end</a:t>
            </a:r>
          </a:p>
          <a:p>
            <a:r>
              <a:rPr lang="en-US" dirty="0"/>
              <a:t>end</a:t>
            </a:r>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/spec/unit/recipes/</a:t>
            </a:r>
            <a:r>
              <a:rPr lang="en-US" dirty="0" err="1" smtClean="0"/>
              <a:t>default_spec.rb</a:t>
            </a:r>
            <a:endParaRPr lang="en-US" dirty="0"/>
          </a:p>
        </p:txBody>
      </p:sp>
      <p:sp>
        <p:nvSpPr>
          <p:cNvPr id="5" name="Text Placeholder 4"/>
          <p:cNvSpPr>
            <a:spLocks noGrp="1"/>
          </p:cNvSpPr>
          <p:nvPr>
            <p:ph type="body" sz="quarter" idx="13"/>
          </p:nvPr>
        </p:nvSpPr>
        <p:spPr>
          <a:xfrm>
            <a:off x="1135042" y="4708252"/>
            <a:ext cx="14404273" cy="1724713"/>
          </a:xfrm>
        </p:spPr>
        <p:txBody>
          <a:bodyPr/>
          <a:lstStyle/>
          <a:p>
            <a:endParaRPr lang="en-US" dirty="0"/>
          </a:p>
        </p:txBody>
      </p:sp>
    </p:spTree>
    <p:extLst>
      <p:ext uri="{BB962C8B-B14F-4D97-AF65-F5344CB8AC3E}">
        <p14:creationId xmlns:p14="http://schemas.microsoft.com/office/powerpoint/2010/main" val="125265506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
            </a:r>
            <a:r>
              <a:rPr lang="en-US" dirty="0" smtClean="0"/>
              <a:t>F</a:t>
            </a:r>
            <a:endParaRPr lang="en-US" dirty="0"/>
          </a:p>
          <a:p>
            <a:endParaRPr lang="en-US" dirty="0"/>
          </a:p>
          <a:p>
            <a:r>
              <a:rPr lang="en-US" dirty="0" smtClean="0"/>
              <a:t>Failures</a:t>
            </a:r>
            <a:r>
              <a:rPr lang="en-US" dirty="0"/>
              <a:t>:</a:t>
            </a:r>
          </a:p>
          <a:p>
            <a:endParaRPr lang="en-US" dirty="0"/>
          </a:p>
          <a:p>
            <a:r>
              <a:rPr lang="en-US" dirty="0"/>
              <a:t>  1) </a:t>
            </a:r>
            <a:r>
              <a:rPr lang="en-US" dirty="0" err="1"/>
              <a:t>httpd</a:t>
            </a:r>
            <a:r>
              <a:rPr lang="en-US" dirty="0"/>
              <a:t>::default When all attributes are default, on an unspecified platform includes the install recipe</a:t>
            </a:r>
          </a:p>
          <a:p>
            <a:r>
              <a:rPr lang="en-US" dirty="0"/>
              <a:t>     Failure/Error: expect(</a:t>
            </a:r>
            <a:r>
              <a:rPr lang="en-US" dirty="0" err="1"/>
              <a:t>chef_run</a:t>
            </a:r>
            <a:r>
              <a:rPr lang="en-US" dirty="0"/>
              <a:t>).to </a:t>
            </a:r>
            <a:r>
              <a:rPr lang="en-US" dirty="0" err="1"/>
              <a:t>include_recipe</a:t>
            </a:r>
            <a:r>
              <a:rPr lang="en-US" dirty="0"/>
              <a:t>('</a:t>
            </a:r>
            <a:r>
              <a:rPr lang="en-US" dirty="0" err="1"/>
              <a:t>httpd</a:t>
            </a:r>
            <a:r>
              <a:rPr lang="en-US" dirty="0"/>
              <a:t>::install')</a:t>
            </a:r>
          </a:p>
          <a:p>
            <a:r>
              <a:rPr lang="en-US" dirty="0"/>
              <a:t>       expected ["</a:t>
            </a:r>
            <a:r>
              <a:rPr lang="en-US" dirty="0" err="1"/>
              <a:t>httpd</a:t>
            </a:r>
            <a:r>
              <a:rPr lang="en-US" dirty="0"/>
              <a:t>::default"] to include "</a:t>
            </a:r>
            <a:r>
              <a:rPr lang="en-US" dirty="0" err="1"/>
              <a:t>httpd</a:t>
            </a:r>
            <a:r>
              <a:rPr lang="en-US" dirty="0"/>
              <a:t>::install"</a:t>
            </a:r>
          </a:p>
          <a:p>
            <a:r>
              <a:rPr lang="en-US" dirty="0"/>
              <a:t>     # ./spec/unit/recipes/default_spec.rb:21:in `block (3 levels) in &lt;top (required</a:t>
            </a:r>
            <a:r>
              <a:rPr lang="en-US" dirty="0" smtClean="0"/>
              <a:t>)&gt;'</a:t>
            </a:r>
            <a:endParaRPr lang="en-US" dirty="0"/>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spec/unit/recipes/</a:t>
            </a:r>
            <a:r>
              <a:rPr lang="en-US" dirty="0" err="1" smtClean="0"/>
              <a:t>default_spec.rb</a:t>
            </a:r>
            <a:endParaRPr lang="en-US" dirty="0"/>
          </a:p>
        </p:txBody>
      </p:sp>
      <p:sp>
        <p:nvSpPr>
          <p:cNvPr id="9" name="Content Placeholder 8"/>
          <p:cNvSpPr>
            <a:spLocks noGrp="1"/>
          </p:cNvSpPr>
          <p:nvPr>
            <p:ph sz="quarter" idx="12"/>
          </p:nvPr>
        </p:nvSpPr>
        <p:spPr>
          <a:xfrm>
            <a:off x="1127883" y="2309520"/>
            <a:ext cx="14420850" cy="557213"/>
          </a:xfrm>
        </p:spPr>
        <p:txBody>
          <a:bodyPr/>
          <a:lstStyle/>
          <a:p>
            <a:endParaRPr lang="en-US" dirty="0"/>
          </a:p>
        </p:txBody>
      </p:sp>
      <p:sp>
        <p:nvSpPr>
          <p:cNvPr id="5" name="Title 4"/>
          <p:cNvSpPr>
            <a:spLocks noGrp="1"/>
          </p:cNvSpPr>
          <p:nvPr>
            <p:ph type="title"/>
          </p:nvPr>
        </p:nvSpPr>
        <p:spPr/>
        <p:txBody>
          <a:bodyPr/>
          <a:lstStyle/>
          <a:p>
            <a:r>
              <a:rPr lang="en-US" dirty="0" smtClean="0"/>
              <a:t>Execute the Tests to See the Failure</a:t>
            </a:r>
            <a:endParaRPr lang="en-US" dirty="0"/>
          </a:p>
        </p:txBody>
      </p:sp>
      <p:sp>
        <p:nvSpPr>
          <p:cNvPr id="6" name="Content Placeholder 3"/>
          <p:cNvSpPr txBox="1">
            <a:spLocks/>
          </p:cNvSpPr>
          <p:nvPr/>
        </p:nvSpPr>
        <p:spPr bwMode="white">
          <a:xfrm>
            <a:off x="7237137" y="3085362"/>
            <a:ext cx="4504290" cy="588691"/>
          </a:xfrm>
          <a:prstGeom prst="rect">
            <a:avLst/>
          </a:prstGeom>
          <a:solidFill>
            <a:srgbClr val="C00000"/>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smtClean="0">
                <a:solidFill>
                  <a:schemeClr val="bg1"/>
                </a:solidFill>
              </a:rPr>
              <a:t>failing example</a:t>
            </a:r>
            <a:endParaRPr lang="en-US" sz="2800" dirty="0" smtClean="0">
              <a:solidFill>
                <a:schemeClr val="bg1"/>
              </a:solidFill>
            </a:endParaRPr>
          </a:p>
        </p:txBody>
      </p:sp>
      <p:cxnSp>
        <p:nvCxnSpPr>
          <p:cNvPr id="7" name="Straight Connector 6"/>
          <p:cNvCxnSpPr/>
          <p:nvPr/>
        </p:nvCxnSpPr>
        <p:spPr>
          <a:xfrm>
            <a:off x="1379674" y="2836333"/>
            <a:ext cx="382865" cy="0"/>
          </a:xfrm>
          <a:prstGeom prst="line">
            <a:avLst/>
          </a:prstGeom>
          <a:ln w="63500">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8" name="Straight Connector 7"/>
          <p:cNvCxnSpPr>
            <a:endCxn id="6" idx="1"/>
          </p:cNvCxnSpPr>
          <p:nvPr/>
        </p:nvCxnSpPr>
        <p:spPr>
          <a:xfrm>
            <a:off x="1571106" y="2836333"/>
            <a:ext cx="5666031" cy="543375"/>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9493321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5" name="Text Placeholder 4"/>
          <p:cNvSpPr>
            <a:spLocks noGrp="1"/>
          </p:cNvSpPr>
          <p:nvPr>
            <p:ph type="body" sz="quarter" idx="12"/>
          </p:nvPr>
        </p:nvSpPr>
        <p:spPr>
          <a:xfrm>
            <a:off x="650039" y="2539001"/>
            <a:ext cx="8409293" cy="4663151"/>
          </a:xfrm>
        </p:spPr>
        <p:txBody>
          <a:bodyPr/>
          <a:lstStyle/>
          <a:p>
            <a:r>
              <a:rPr lang="en-US" b="1" dirty="0" smtClean="0">
                <a:ea typeface="Courier" charset="0"/>
                <a:cs typeface="Courier" charset="0"/>
              </a:rPr>
              <a:t>NOW         –  Housekeeping</a:t>
            </a:r>
          </a:p>
          <a:p>
            <a:r>
              <a:rPr lang="en-US" b="1" dirty="0" smtClean="0">
                <a:ea typeface="Courier" charset="0"/>
                <a:cs typeface="Courier" charset="0"/>
              </a:rPr>
              <a:t>@ 3 min    –  Slides &amp; Live Demonstration</a:t>
            </a:r>
          </a:p>
          <a:p>
            <a:r>
              <a:rPr lang="en-US" b="1" dirty="0" smtClean="0">
                <a:ea typeface="Courier" charset="0"/>
                <a:cs typeface="Courier" charset="0"/>
              </a:rPr>
              <a:t>@ 45 min  –  Questions</a:t>
            </a:r>
          </a:p>
          <a:p>
            <a:r>
              <a:rPr lang="en-US" b="1" dirty="0" smtClean="0">
                <a:ea typeface="Courier" charset="0"/>
                <a:cs typeface="Courier" charset="0"/>
              </a:rPr>
              <a:t>@ 55 min  –  Resources and Wrap-up</a:t>
            </a:r>
            <a:endParaRPr lang="en-US" b="1" dirty="0">
              <a:ea typeface="Courier" charset="0"/>
              <a:cs typeface="Courier" charset="0"/>
            </a:endParaRPr>
          </a:p>
          <a:p>
            <a:endParaRPr lang="en-US" b="1" dirty="0" smtClean="0">
              <a:ea typeface="Courier" charset="0"/>
              <a:cs typeface="Courier" charset="0"/>
            </a:endParaRPr>
          </a:p>
        </p:txBody>
      </p:sp>
    </p:spTree>
    <p:extLst>
      <p:ext uri="{BB962C8B-B14F-4D97-AF65-F5344CB8AC3E}">
        <p14:creationId xmlns:p14="http://schemas.microsoft.com/office/powerpoint/2010/main" val="80290873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Faster Feedback While Developing Cookbooks</a:t>
            </a:r>
            <a:endParaRPr lang="en-US" dirty="0"/>
          </a:p>
        </p:txBody>
      </p:sp>
      <p:sp>
        <p:nvSpPr>
          <p:cNvPr id="3" name="Content Placeholder 2"/>
          <p:cNvSpPr>
            <a:spLocks noGrp="1"/>
          </p:cNvSpPr>
          <p:nvPr>
            <p:ph sz="quarter" idx="11"/>
          </p:nvPr>
        </p:nvSpPr>
        <p:spPr/>
        <p:txBody>
          <a:bodyPr/>
          <a:lstStyle/>
          <a:p>
            <a:r>
              <a:rPr lang="en-US" smtClean="0"/>
              <a:t>The faster the feedback from our tests, the more likely we are to run them. The more likely we are to run them means they will catch more issues.</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Review and run the existing tests</a:t>
            </a:r>
          </a:p>
          <a:p>
            <a:pPr marL="342900" indent="-342900">
              <a:buFont typeface="Wingdings" charset="2"/>
              <a:buChar char="ü"/>
            </a:pPr>
            <a:r>
              <a:rPr lang="en-US" dirty="0"/>
              <a:t>Identify the tests that we need to write</a:t>
            </a:r>
          </a:p>
          <a:p>
            <a:pPr marL="342900" indent="-342900">
              <a:buFont typeface="Wingdings" charset="2"/>
              <a:buChar char="ü"/>
            </a:pPr>
            <a:r>
              <a:rPr lang="en-US" dirty="0" smtClean="0"/>
              <a:t>Write and execute the tests to identify the failure</a:t>
            </a:r>
          </a:p>
          <a:p>
            <a:pPr marL="342900" indent="-342900">
              <a:buFont typeface="Wingdings" charset="2"/>
              <a:buChar char="q"/>
            </a:pPr>
            <a:r>
              <a:rPr lang="en-US" dirty="0" smtClean="0"/>
              <a:t>Fix the code and execute the tests to see success</a:t>
            </a:r>
          </a:p>
          <a:p>
            <a:endParaRPr lang="en-US" dirty="0" smtClean="0"/>
          </a:p>
          <a:p>
            <a:endParaRPr lang="en-US" dirty="0" smtClean="0"/>
          </a:p>
          <a:p>
            <a:endParaRPr lang="en-US" dirty="0" smtClean="0"/>
          </a:p>
        </p:txBody>
      </p:sp>
      <p:sp>
        <p:nvSpPr>
          <p:cNvPr id="5" name="Oval 4"/>
          <p:cNvSpPr/>
          <p:nvPr/>
        </p:nvSpPr>
        <p:spPr bwMode="auto">
          <a:xfrm>
            <a:off x="15747999" y="127015"/>
            <a:ext cx="355569" cy="35556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67858561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Uncomment the Include Recipe</a:t>
            </a:r>
            <a:endParaRPr lang="en-US"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err="1"/>
              <a:t>httpd</a:t>
            </a:r>
            <a:endParaRPr lang="en-US" dirty="0"/>
          </a:p>
          <a:p>
            <a:r>
              <a:rPr lang="en-US" dirty="0"/>
              <a:t># Recipe:: default</a:t>
            </a:r>
          </a:p>
          <a:p>
            <a:r>
              <a:rPr lang="en-US" dirty="0"/>
              <a:t>#</a:t>
            </a:r>
          </a:p>
          <a:p>
            <a:r>
              <a:rPr lang="en-US" dirty="0"/>
              <a:t># Copyright (c) </a:t>
            </a:r>
            <a:r>
              <a:rPr lang="is-IS" dirty="0" smtClean="0"/>
              <a:t>2016</a:t>
            </a:r>
            <a:r>
              <a:rPr lang="en-US" dirty="0" smtClean="0"/>
              <a:t> </a:t>
            </a:r>
            <a:r>
              <a:rPr lang="en-US" dirty="0"/>
              <a:t>The Authors, All Rights Reserved.</a:t>
            </a:r>
          </a:p>
          <a:p>
            <a:r>
              <a:rPr lang="en-US" dirty="0" err="1" smtClean="0"/>
              <a:t>include_recipe</a:t>
            </a:r>
            <a:r>
              <a:rPr lang="en-US" dirty="0" smtClean="0"/>
              <a:t> </a:t>
            </a:r>
            <a:r>
              <a:rPr lang="en-US" dirty="0"/>
              <a:t>'</a:t>
            </a:r>
            <a:r>
              <a:rPr lang="en-US" dirty="0" err="1"/>
              <a:t>httpd</a:t>
            </a:r>
            <a:r>
              <a:rPr lang="en-US" dirty="0" smtClean="0"/>
              <a:t>::install'</a:t>
            </a:r>
          </a:p>
          <a:p>
            <a:r>
              <a:rPr lang="en-US" dirty="0" err="1" smtClean="0"/>
              <a:t>include_recipe</a:t>
            </a:r>
            <a:r>
              <a:rPr lang="en-US" dirty="0" smtClean="0"/>
              <a:t> '</a:t>
            </a:r>
            <a:r>
              <a:rPr lang="en-US" dirty="0" err="1" smtClean="0"/>
              <a:t>httpd</a:t>
            </a:r>
            <a:r>
              <a:rPr lang="en-US" dirty="0" smtClean="0"/>
              <a:t>::configuration'</a:t>
            </a:r>
          </a:p>
          <a:p>
            <a:r>
              <a:rPr lang="en-US" dirty="0" err="1"/>
              <a:t>include_recipe</a:t>
            </a:r>
            <a:r>
              <a:rPr lang="en-US" dirty="0"/>
              <a:t> '</a:t>
            </a:r>
            <a:r>
              <a:rPr lang="en-US" dirty="0" err="1"/>
              <a:t>httpd</a:t>
            </a:r>
            <a:r>
              <a:rPr lang="en-US" dirty="0"/>
              <a:t>::service'</a:t>
            </a:r>
          </a:p>
          <a:p>
            <a:endParaRPr lang="en-US" dirty="0"/>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/recipes/</a:t>
            </a:r>
            <a:r>
              <a:rPr lang="en-US" dirty="0" err="1" smtClean="0"/>
              <a:t>default.rb</a:t>
            </a:r>
            <a:endParaRPr lang="en-US" dirty="0"/>
          </a:p>
        </p:txBody>
      </p:sp>
      <p:sp>
        <p:nvSpPr>
          <p:cNvPr id="5" name="Text Placeholder 4"/>
          <p:cNvSpPr>
            <a:spLocks noGrp="1"/>
          </p:cNvSpPr>
          <p:nvPr>
            <p:ph type="body" sz="quarter" idx="13"/>
          </p:nvPr>
        </p:nvSpPr>
        <p:spPr>
          <a:xfrm>
            <a:off x="1135042" y="4741670"/>
            <a:ext cx="14404273" cy="626533"/>
          </a:xfrm>
        </p:spPr>
        <p:txBody>
          <a:bodyPr/>
          <a:lstStyle/>
          <a:p>
            <a:endParaRPr lang="en-US" dirty="0"/>
          </a:p>
        </p:txBody>
      </p:sp>
    </p:spTree>
    <p:extLst>
      <p:ext uri="{BB962C8B-B14F-4D97-AF65-F5344CB8AC3E}">
        <p14:creationId xmlns:p14="http://schemas.microsoft.com/office/powerpoint/2010/main" val="29543835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endParaRPr lang="en-US" dirty="0"/>
          </a:p>
          <a:p>
            <a:endParaRPr lang="en-US" dirty="0"/>
          </a:p>
          <a:p>
            <a:r>
              <a:rPr lang="en-US" dirty="0"/>
              <a:t>Finished in 0.67714 seconds (files took 4.26 seconds to load)</a:t>
            </a:r>
          </a:p>
          <a:p>
            <a:r>
              <a:rPr lang="en-US" dirty="0"/>
              <a:t>2</a:t>
            </a:r>
            <a:r>
              <a:rPr lang="en-US" dirty="0" smtClean="0"/>
              <a:t> </a:t>
            </a:r>
            <a:r>
              <a:rPr lang="en-US" dirty="0"/>
              <a:t>examples, 0 </a:t>
            </a:r>
            <a:r>
              <a:rPr lang="en-US" dirty="0" smtClean="0"/>
              <a:t>failures</a:t>
            </a:r>
            <a:endParaRPr lang="en-US" dirty="0"/>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spec/unit/recipes/</a:t>
            </a:r>
            <a:r>
              <a:rPr lang="en-US" dirty="0" err="1" smtClean="0"/>
              <a:t>default_spec.rb</a:t>
            </a:r>
            <a:endParaRPr lang="en-US" dirty="0"/>
          </a:p>
        </p:txBody>
      </p:sp>
      <p:sp>
        <p:nvSpPr>
          <p:cNvPr id="6" name="Content Placeholder 5"/>
          <p:cNvSpPr>
            <a:spLocks noGrp="1"/>
          </p:cNvSpPr>
          <p:nvPr>
            <p:ph sz="quarter" idx="12"/>
          </p:nvPr>
        </p:nvSpPr>
        <p:spPr>
          <a:xfrm>
            <a:off x="1127883" y="2309520"/>
            <a:ext cx="14420850" cy="557213"/>
          </a:xfrm>
        </p:spPr>
        <p:txBody>
          <a:bodyPr/>
          <a:lstStyle/>
          <a:p>
            <a:endParaRPr lang="en-US"/>
          </a:p>
        </p:txBody>
      </p:sp>
      <p:sp>
        <p:nvSpPr>
          <p:cNvPr id="5" name="Title 4"/>
          <p:cNvSpPr>
            <a:spLocks noGrp="1"/>
          </p:cNvSpPr>
          <p:nvPr>
            <p:ph type="title"/>
          </p:nvPr>
        </p:nvSpPr>
        <p:spPr/>
        <p:txBody>
          <a:bodyPr/>
          <a:lstStyle/>
          <a:p>
            <a:r>
              <a:rPr lang="en-US" dirty="0" smtClean="0"/>
              <a:t>Execute the Tests to See it Pass</a:t>
            </a:r>
            <a:endParaRPr lang="en-US" dirty="0"/>
          </a:p>
        </p:txBody>
      </p:sp>
    </p:spTree>
    <p:extLst>
      <p:ext uri="{BB962C8B-B14F-4D97-AF65-F5344CB8AC3E}">
        <p14:creationId xmlns:p14="http://schemas.microsoft.com/office/powerpoint/2010/main" val="47932777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Faster Feedback While Developing Cookbooks</a:t>
            </a:r>
          </a:p>
        </p:txBody>
      </p:sp>
      <p:sp>
        <p:nvSpPr>
          <p:cNvPr id="3" name="Content Placeholder 2"/>
          <p:cNvSpPr>
            <a:spLocks noGrp="1"/>
          </p:cNvSpPr>
          <p:nvPr>
            <p:ph sz="quarter" idx="11"/>
          </p:nvPr>
        </p:nvSpPr>
        <p:spPr/>
        <p:txBody>
          <a:bodyPr/>
          <a:lstStyle/>
          <a:p>
            <a:r>
              <a:rPr lang="en-US" dirty="0"/>
              <a:t>The faster the feedback from our tests, the more likely we are to run them. The more likely we are to run them means they will catch more issues</a:t>
            </a:r>
            <a:r>
              <a:rPr lang="en-US" dirty="0" smtClean="0"/>
              <a: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Review and run the existing tests</a:t>
            </a:r>
          </a:p>
          <a:p>
            <a:pPr marL="342900" indent="-342900">
              <a:buFont typeface="Wingdings" charset="2"/>
              <a:buChar char="ü"/>
            </a:pPr>
            <a:r>
              <a:rPr lang="en-US" dirty="0"/>
              <a:t>Identify the tests that we need to write</a:t>
            </a:r>
          </a:p>
          <a:p>
            <a:pPr marL="342900" indent="-342900">
              <a:buFont typeface="Wingdings" charset="2"/>
              <a:buChar char="ü"/>
            </a:pPr>
            <a:r>
              <a:rPr lang="en-US" dirty="0" smtClean="0"/>
              <a:t>Write and execute the tests to identify the failure</a:t>
            </a:r>
          </a:p>
          <a:p>
            <a:pPr marL="342900" indent="-342900">
              <a:buFont typeface="Wingdings" charset="2"/>
              <a:buChar char="ü"/>
            </a:pPr>
            <a:r>
              <a:rPr lang="en-US" dirty="0" smtClean="0"/>
              <a:t>Fix the code and execute the tests to see success</a:t>
            </a:r>
          </a:p>
          <a:p>
            <a:endParaRPr lang="en-US" dirty="0" smtClean="0"/>
          </a:p>
          <a:p>
            <a:endParaRPr lang="en-US" dirty="0" smtClean="0"/>
          </a:p>
          <a:p>
            <a:endParaRPr lang="en-US" dirty="0" smtClean="0"/>
          </a:p>
        </p:txBody>
      </p:sp>
    </p:spTree>
    <p:extLst>
      <p:ext uri="{BB962C8B-B14F-4D97-AF65-F5344CB8AC3E}">
        <p14:creationId xmlns:p14="http://schemas.microsoft.com/office/powerpoint/2010/main" val="142033777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Review </a:t>
            </a:r>
            <a:r>
              <a:rPr lang="en-US" b="1" dirty="0"/>
              <a:t>Existing Cookbook</a:t>
            </a:r>
            <a:endParaRPr lang="en-US" b="1" dirty="0" smtClean="0"/>
          </a:p>
          <a:p>
            <a:pPr marL="457200" indent="-457200">
              <a:buFont typeface="Wingdings" charset="2"/>
              <a:buChar char="ü"/>
            </a:pPr>
            <a:r>
              <a:rPr lang="en-US" b="1" dirty="0" smtClean="0"/>
              <a:t>Faster Feedback with Unit Tests</a:t>
            </a:r>
          </a:p>
          <a:p>
            <a:pPr marL="457200" indent="-457200">
              <a:buFont typeface="Wingdings" charset="2"/>
              <a:buChar char="q"/>
            </a:pPr>
            <a:r>
              <a:rPr lang="en-US" b="1" dirty="0" smtClean="0"/>
              <a:t>Testing Resources</a:t>
            </a:r>
          </a:p>
          <a:p>
            <a:pPr marL="457200" indent="-457200">
              <a:buFont typeface="Wingdings" charset="2"/>
              <a:buChar char="q"/>
            </a:pPr>
            <a:r>
              <a:rPr lang="en-US" b="1" dirty="0" smtClean="0"/>
              <a:t>Refactoring </a:t>
            </a:r>
            <a:r>
              <a:rPr lang="en-US" b="1" dirty="0" smtClean="0"/>
              <a:t>to Attributes</a:t>
            </a:r>
          </a:p>
          <a:p>
            <a:pPr marL="457200" indent="-457200">
              <a:buFont typeface="Wingdings" charset="2"/>
              <a:buChar char="q"/>
            </a:pPr>
            <a:r>
              <a:rPr lang="en-US" b="1" dirty="0" smtClean="0"/>
              <a:t>Debugging</a:t>
            </a:r>
          </a:p>
          <a:p>
            <a:pPr marL="457200" indent="-457200">
              <a:buFont typeface="Wingdings" charset="2"/>
              <a:buChar char="q"/>
            </a:pPr>
            <a:r>
              <a:rPr lang="en-US" b="1" dirty="0" smtClean="0"/>
              <a:t>Further Resources</a:t>
            </a:r>
          </a:p>
        </p:txBody>
      </p:sp>
    </p:spTree>
    <p:extLst>
      <p:ext uri="{BB962C8B-B14F-4D97-AF65-F5344CB8AC3E}">
        <p14:creationId xmlns:p14="http://schemas.microsoft.com/office/powerpoint/2010/main" val="69260302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Remaining Resources</a:t>
            </a:r>
            <a:endParaRPr lang="en-US" dirty="0"/>
          </a:p>
        </p:txBody>
      </p:sp>
      <p:sp>
        <p:nvSpPr>
          <p:cNvPr id="3" name="Content Placeholder 2"/>
          <p:cNvSpPr>
            <a:spLocks noGrp="1"/>
          </p:cNvSpPr>
          <p:nvPr>
            <p:ph sz="quarter" idx="11"/>
          </p:nvPr>
        </p:nvSpPr>
        <p:spPr/>
        <p:txBody>
          <a:bodyPr/>
          <a:lstStyle/>
          <a:p>
            <a:r>
              <a:rPr lang="en-US" dirty="0"/>
              <a:t>No resources left behind!</a:t>
            </a:r>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smtClean="0"/>
              <a:t>Write and execute tests for the Install recipe</a:t>
            </a:r>
          </a:p>
          <a:p>
            <a:pPr marL="342900" indent="-342900">
              <a:buFont typeface="Wingdings" charset="2"/>
              <a:buChar char="q"/>
            </a:pPr>
            <a:r>
              <a:rPr lang="en-US" dirty="0" smtClean="0"/>
              <a:t>Verify the test validates the recipe</a:t>
            </a:r>
          </a:p>
        </p:txBody>
      </p:sp>
    </p:spTree>
    <p:extLst>
      <p:ext uri="{BB962C8B-B14F-4D97-AF65-F5344CB8AC3E}">
        <p14:creationId xmlns:p14="http://schemas.microsoft.com/office/powerpoint/2010/main" val="355920451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spec</a:t>
            </a:r>
          </a:p>
          <a:p>
            <a:r>
              <a:rPr lang="en-US" dirty="0"/>
              <a:t>├── </a:t>
            </a:r>
            <a:r>
              <a:rPr lang="en-US" dirty="0" err="1"/>
              <a:t>spec_helper.rb</a:t>
            </a:r>
            <a:endParaRPr lang="en-US" dirty="0"/>
          </a:p>
          <a:p>
            <a:r>
              <a:rPr lang="en-US" dirty="0"/>
              <a:t>└── unit</a:t>
            </a:r>
          </a:p>
          <a:p>
            <a:r>
              <a:rPr lang="en-US" dirty="0"/>
              <a:t>    └── </a:t>
            </a:r>
            <a:r>
              <a:rPr lang="en-US" dirty="0" smtClean="0"/>
              <a:t>recipes</a:t>
            </a:r>
          </a:p>
          <a:p>
            <a:r>
              <a:rPr lang="en-US" dirty="0" smtClean="0"/>
              <a:t>        </a:t>
            </a:r>
            <a:r>
              <a:rPr lang="en-US" dirty="0"/>
              <a:t>├── </a:t>
            </a:r>
            <a:r>
              <a:rPr lang="en-US" dirty="0" err="1" smtClean="0"/>
              <a:t>configuration_spec.rb</a:t>
            </a:r>
            <a:endParaRPr lang="en-US" dirty="0"/>
          </a:p>
          <a:p>
            <a:r>
              <a:rPr lang="en-US" dirty="0"/>
              <a:t>        ├── </a:t>
            </a:r>
            <a:r>
              <a:rPr lang="en-US" dirty="0" err="1"/>
              <a:t>default_spec.rb</a:t>
            </a:r>
            <a:endParaRPr lang="en-US" dirty="0"/>
          </a:p>
          <a:p>
            <a:r>
              <a:rPr lang="en-US" dirty="0"/>
              <a:t>        ├── </a:t>
            </a:r>
            <a:r>
              <a:rPr lang="en-US" dirty="0" err="1"/>
              <a:t>install_spec.rb</a:t>
            </a:r>
            <a:endParaRPr lang="en-US" dirty="0"/>
          </a:p>
          <a:p>
            <a:r>
              <a:rPr lang="en-US" dirty="0"/>
              <a:t>        └── </a:t>
            </a:r>
            <a:r>
              <a:rPr lang="en-US" dirty="0" err="1"/>
              <a:t>service_spec.rb</a:t>
            </a:r>
            <a:endParaRPr lang="en-US" dirty="0"/>
          </a:p>
        </p:txBody>
      </p:sp>
      <p:sp>
        <p:nvSpPr>
          <p:cNvPr id="3" name="Text Placeholder 2"/>
          <p:cNvSpPr>
            <a:spLocks noGrp="1"/>
          </p:cNvSpPr>
          <p:nvPr>
            <p:ph type="body" sz="quarter" idx="11"/>
          </p:nvPr>
        </p:nvSpPr>
        <p:spPr/>
        <p:txBody>
          <a:bodyPr/>
          <a:lstStyle/>
          <a:p>
            <a:r>
              <a:rPr lang="en-US" dirty="0" smtClean="0"/>
              <a:t>&gt; tree spec</a:t>
            </a:r>
            <a:endParaRPr lang="en-US" dirty="0"/>
          </a:p>
        </p:txBody>
      </p:sp>
      <p:sp>
        <p:nvSpPr>
          <p:cNvPr id="6" name="Content Placeholder 5"/>
          <p:cNvSpPr>
            <a:spLocks noGrp="1"/>
          </p:cNvSpPr>
          <p:nvPr>
            <p:ph sz="quarter" idx="12"/>
          </p:nvPr>
        </p:nvSpPr>
        <p:spPr>
          <a:xfrm>
            <a:off x="1127883" y="5500939"/>
            <a:ext cx="14420850" cy="557213"/>
          </a:xfrm>
        </p:spPr>
        <p:txBody>
          <a:bodyPr/>
          <a:lstStyle/>
          <a:p>
            <a:endParaRPr lang="en-US"/>
          </a:p>
        </p:txBody>
      </p:sp>
      <p:sp>
        <p:nvSpPr>
          <p:cNvPr id="5" name="Title 4"/>
          <p:cNvSpPr>
            <a:spLocks noGrp="1"/>
          </p:cNvSpPr>
          <p:nvPr>
            <p:ph type="title"/>
          </p:nvPr>
        </p:nvSpPr>
        <p:spPr/>
        <p:txBody>
          <a:bodyPr/>
          <a:lstStyle/>
          <a:p>
            <a:r>
              <a:rPr lang="en-US" dirty="0" smtClean="0"/>
              <a:t>Generated Recipes Also Generate Specs</a:t>
            </a:r>
            <a:endParaRPr lang="en-US" dirty="0"/>
          </a:p>
        </p:txBody>
      </p:sp>
    </p:spTree>
    <p:extLst>
      <p:ext uri="{BB962C8B-B14F-4D97-AF65-F5344CB8AC3E}">
        <p14:creationId xmlns:p14="http://schemas.microsoft.com/office/powerpoint/2010/main" val="33180469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endParaRPr lang="en-US" dirty="0"/>
          </a:p>
          <a:p>
            <a:endParaRPr lang="en-US" dirty="0"/>
          </a:p>
          <a:p>
            <a:r>
              <a:rPr lang="en-US" dirty="0"/>
              <a:t>Finished in 0.46874 seconds (files took 4.24 seconds to load)</a:t>
            </a:r>
          </a:p>
          <a:p>
            <a:r>
              <a:rPr lang="en-US" dirty="0"/>
              <a:t>1 example, 0 failures</a:t>
            </a:r>
          </a:p>
        </p:txBody>
      </p:sp>
      <p:sp>
        <p:nvSpPr>
          <p:cNvPr id="3" name="Text Placeholder 2"/>
          <p:cNvSpPr>
            <a:spLocks noGrp="1"/>
          </p:cNvSpPr>
          <p:nvPr>
            <p:ph type="body" sz="quarter" idx="11"/>
          </p:nvPr>
        </p:nvSpPr>
        <p:spPr/>
        <p:txBody>
          <a:bodyPr/>
          <a:lstStyle/>
          <a:p>
            <a:r>
              <a:rPr lang="en-US" dirty="0" smtClean="0"/>
              <a:t>&gt; chef exec </a:t>
            </a:r>
            <a:r>
              <a:rPr lang="en-US" dirty="0" err="1" smtClean="0"/>
              <a:t>rspec</a:t>
            </a:r>
            <a:r>
              <a:rPr lang="en-US" dirty="0" smtClean="0"/>
              <a:t> spec/unit/recipes/</a:t>
            </a:r>
            <a:r>
              <a:rPr lang="en-US" dirty="0" err="1" smtClean="0"/>
              <a:t>install_spec.rb</a:t>
            </a:r>
            <a:endParaRPr lang="en-US" dirty="0"/>
          </a:p>
        </p:txBody>
      </p:sp>
      <p:sp>
        <p:nvSpPr>
          <p:cNvPr id="6" name="Content Placeholder 5"/>
          <p:cNvSpPr>
            <a:spLocks noGrp="1"/>
          </p:cNvSpPr>
          <p:nvPr>
            <p:ph sz="quarter" idx="12"/>
          </p:nvPr>
        </p:nvSpPr>
        <p:spPr>
          <a:xfrm>
            <a:off x="1127883" y="3896875"/>
            <a:ext cx="14420850" cy="557213"/>
          </a:xfrm>
        </p:spPr>
        <p:txBody>
          <a:bodyPr/>
          <a:lstStyle/>
          <a:p>
            <a:endParaRPr lang="en-US"/>
          </a:p>
        </p:txBody>
      </p:sp>
      <p:sp>
        <p:nvSpPr>
          <p:cNvPr id="5" name="Title 4"/>
          <p:cNvSpPr>
            <a:spLocks noGrp="1"/>
          </p:cNvSpPr>
          <p:nvPr>
            <p:ph type="title"/>
          </p:nvPr>
        </p:nvSpPr>
        <p:spPr/>
        <p:txBody>
          <a:bodyPr/>
          <a:lstStyle/>
          <a:p>
            <a:r>
              <a:rPr lang="en-US" dirty="0" smtClean="0"/>
              <a:t>Execute the Install Specification</a:t>
            </a:r>
            <a:endParaRPr lang="en-US" dirty="0"/>
          </a:p>
        </p:txBody>
      </p:sp>
    </p:spTree>
    <p:extLst>
      <p:ext uri="{BB962C8B-B14F-4D97-AF65-F5344CB8AC3E}">
        <p14:creationId xmlns:p14="http://schemas.microsoft.com/office/powerpoint/2010/main" val="367755957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a Pending Test to Verify the Package</a:t>
            </a:r>
            <a:endParaRPr lang="en-US" dirty="0"/>
          </a:p>
        </p:txBody>
      </p:sp>
      <p:sp>
        <p:nvSpPr>
          <p:cNvPr id="3" name="Content Placeholder 2"/>
          <p:cNvSpPr>
            <a:spLocks noGrp="1"/>
          </p:cNvSpPr>
          <p:nvPr>
            <p:ph sz="quarter" idx="10"/>
          </p:nvPr>
        </p:nvSpPr>
        <p:spPr/>
        <p:txBody>
          <a:bodyPr>
            <a:normAutofit/>
          </a:bodyPr>
          <a:lstStyle/>
          <a:p>
            <a:r>
              <a:rPr lang="en-US" dirty="0"/>
              <a:t> </a:t>
            </a:r>
            <a:r>
              <a:rPr lang="en-US" dirty="0" smtClean="0"/>
              <a:t>   # ... START OF THE SPEC FILE ...</a:t>
            </a:r>
          </a:p>
          <a:p>
            <a:endParaRPr lang="en-US" dirty="0"/>
          </a:p>
          <a:p>
            <a:r>
              <a:rPr lang="en-US" dirty="0"/>
              <a:t>    it 'converges successfully' do</a:t>
            </a:r>
          </a:p>
          <a:p>
            <a:r>
              <a:rPr lang="en-US" dirty="0"/>
              <a:t>      expect { </a:t>
            </a:r>
            <a:r>
              <a:rPr lang="en-US" dirty="0" err="1"/>
              <a:t>chef_run</a:t>
            </a:r>
            <a:r>
              <a:rPr lang="en-US" dirty="0"/>
              <a:t> }.</a:t>
            </a:r>
            <a:r>
              <a:rPr lang="en-US" dirty="0" err="1"/>
              <a:t>to_not</a:t>
            </a:r>
            <a:r>
              <a:rPr lang="en-US" dirty="0"/>
              <a:t> </a:t>
            </a:r>
            <a:r>
              <a:rPr lang="en-US" dirty="0" err="1"/>
              <a:t>raise_error</a:t>
            </a:r>
            <a:endParaRPr lang="en-US" dirty="0"/>
          </a:p>
          <a:p>
            <a:r>
              <a:rPr lang="en-US" dirty="0"/>
              <a:t>    </a:t>
            </a:r>
            <a:r>
              <a:rPr lang="en-US" dirty="0" smtClean="0"/>
              <a:t>end</a:t>
            </a:r>
          </a:p>
          <a:p>
            <a:endParaRPr lang="en-US" dirty="0"/>
          </a:p>
          <a:p>
            <a:r>
              <a:rPr lang="en-US" dirty="0" smtClean="0"/>
              <a:t>    it 'installs the necessary package'</a:t>
            </a:r>
          </a:p>
          <a:p>
            <a:r>
              <a:rPr lang="en-US" dirty="0"/>
              <a:t> </a:t>
            </a:r>
            <a:r>
              <a:rPr lang="en-US" dirty="0" smtClean="0"/>
              <a:t> end</a:t>
            </a:r>
            <a:endParaRPr lang="en-US" dirty="0"/>
          </a:p>
          <a:p>
            <a:r>
              <a:rPr lang="en-US" dirty="0"/>
              <a:t>end</a:t>
            </a:r>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/spec/unit/recipes/</a:t>
            </a:r>
            <a:r>
              <a:rPr lang="en-US" dirty="0" err="1" smtClean="0"/>
              <a:t>install_spec.rb</a:t>
            </a:r>
            <a:endParaRPr lang="en-US" dirty="0"/>
          </a:p>
        </p:txBody>
      </p:sp>
      <p:sp>
        <p:nvSpPr>
          <p:cNvPr id="5" name="Text Placeholder 4"/>
          <p:cNvSpPr>
            <a:spLocks noGrp="1"/>
          </p:cNvSpPr>
          <p:nvPr>
            <p:ph type="body" sz="quarter" idx="13"/>
          </p:nvPr>
        </p:nvSpPr>
        <p:spPr>
          <a:xfrm>
            <a:off x="1135042" y="5259649"/>
            <a:ext cx="14404273" cy="626533"/>
          </a:xfrm>
        </p:spPr>
        <p:txBody>
          <a:bodyPr/>
          <a:lstStyle/>
          <a:p>
            <a:endParaRPr lang="en-US"/>
          </a:p>
        </p:txBody>
      </p:sp>
    </p:spTree>
    <p:extLst>
      <p:ext uri="{BB962C8B-B14F-4D97-AF65-F5344CB8AC3E}">
        <p14:creationId xmlns:p14="http://schemas.microsoft.com/office/powerpoint/2010/main" val="78094321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ChefSpec</a:t>
            </a:r>
            <a:r>
              <a:rPr lang="en-US" dirty="0" smtClean="0"/>
              <a:t> Documentation</a:t>
            </a:r>
            <a:endParaRPr lang="en-US" dirty="0"/>
          </a:p>
        </p:txBody>
      </p:sp>
      <p:sp>
        <p:nvSpPr>
          <p:cNvPr id="3" name="Subtitle 2"/>
          <p:cNvSpPr>
            <a:spLocks noGrp="1"/>
          </p:cNvSpPr>
          <p:nvPr>
            <p:ph type="subTitle" idx="1"/>
          </p:nvPr>
        </p:nvSpPr>
        <p:spPr/>
        <p:txBody>
          <a:bodyPr/>
          <a:lstStyle/>
          <a:p>
            <a:r>
              <a:rPr lang="en-US" dirty="0" smtClean="0"/>
              <a:t>Find within the documentation examples of testing packages</a:t>
            </a:r>
            <a:endParaRPr lang="en-US" dirty="0"/>
          </a:p>
        </p:txBody>
      </p:sp>
      <p:sp>
        <p:nvSpPr>
          <p:cNvPr id="4" name="Content Placeholder 3"/>
          <p:cNvSpPr>
            <a:spLocks noGrp="1"/>
          </p:cNvSpPr>
          <p:nvPr>
            <p:ph sz="quarter" idx="13"/>
          </p:nvPr>
        </p:nvSpPr>
        <p:spPr>
          <a:xfrm>
            <a:off x="3110754" y="7164200"/>
            <a:ext cx="10034492" cy="524133"/>
          </a:xfrm>
        </p:spPr>
        <p:txBody>
          <a:bodyPr/>
          <a:lstStyle/>
          <a:p>
            <a:r>
              <a:rPr lang="en-US" dirty="0"/>
              <a:t>https://</a:t>
            </a:r>
            <a:r>
              <a:rPr lang="en-US" dirty="0" err="1"/>
              <a:t>github.com</a:t>
            </a:r>
            <a:r>
              <a:rPr lang="en-US" dirty="0"/>
              <a:t>/</a:t>
            </a:r>
            <a:r>
              <a:rPr lang="en-US" dirty="0" err="1"/>
              <a:t>sethvargo</a:t>
            </a:r>
            <a:r>
              <a:rPr lang="en-US" dirty="0"/>
              <a:t>/</a:t>
            </a:r>
            <a:r>
              <a:rPr lang="en-US" dirty="0" err="1"/>
              <a:t>chefspec</a:t>
            </a:r>
            <a:r>
              <a:rPr lang="en-US" dirty="0"/>
              <a:t>/tree/master/examples/package</a:t>
            </a:r>
          </a:p>
        </p:txBody>
      </p:sp>
    </p:spTree>
    <p:extLst>
      <p:ext uri="{BB962C8B-B14F-4D97-AF65-F5344CB8AC3E}">
        <p14:creationId xmlns:p14="http://schemas.microsoft.com/office/powerpoint/2010/main" val="247542577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 Us Know What You Think</a:t>
            </a:r>
            <a:endParaRPr lang="en-US" dirty="0"/>
          </a:p>
        </p:txBody>
      </p:sp>
      <p:sp>
        <p:nvSpPr>
          <p:cNvPr id="3" name="Text Placeholder 2"/>
          <p:cNvSpPr>
            <a:spLocks noGrp="1"/>
          </p:cNvSpPr>
          <p:nvPr>
            <p:ph type="body" sz="quarter" idx="12"/>
          </p:nvPr>
        </p:nvSpPr>
        <p:spPr>
          <a:xfrm>
            <a:off x="650040" y="1856198"/>
            <a:ext cx="7825220" cy="5345953"/>
          </a:xfrm>
        </p:spPr>
        <p:txBody>
          <a:bodyPr/>
          <a:lstStyle/>
          <a:p>
            <a:r>
              <a:rPr lang="en-US" b="1" dirty="0" smtClean="0"/>
              <a:t>"Ask a Question"</a:t>
            </a:r>
            <a:r>
              <a:rPr lang="en-US" dirty="0" smtClean="0"/>
              <a:t> and I will answer it.</a:t>
            </a:r>
          </a:p>
          <a:p>
            <a:endParaRPr lang="en-US" dirty="0"/>
          </a:p>
          <a:p>
            <a:r>
              <a:rPr lang="en-US" b="1" dirty="0" smtClean="0"/>
              <a:t>"Rate This"</a:t>
            </a:r>
            <a:r>
              <a:rPr lang="en-US" dirty="0" smtClean="0"/>
              <a:t> presentation to leave your feedback and help me do my work better.</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7940" t="26865" r="18330" b="2388"/>
          <a:stretch/>
        </p:blipFill>
        <p:spPr>
          <a:xfrm>
            <a:off x="8625384" y="1294654"/>
            <a:ext cx="6919416" cy="6469040"/>
          </a:xfrm>
          <a:prstGeom prst="rect">
            <a:avLst/>
          </a:prstGeom>
        </p:spPr>
      </p:pic>
    </p:spTree>
    <p:extLst>
      <p:ext uri="{BB962C8B-B14F-4D97-AF65-F5344CB8AC3E}">
        <p14:creationId xmlns:p14="http://schemas.microsoft.com/office/powerpoint/2010/main" val="17423043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Write the Test to Verify the Package</a:t>
            </a:r>
            <a:endParaRPr lang="en-US" dirty="0"/>
          </a:p>
        </p:txBody>
      </p:sp>
      <p:sp>
        <p:nvSpPr>
          <p:cNvPr id="3" name="Content Placeholder 2"/>
          <p:cNvSpPr>
            <a:spLocks noGrp="1"/>
          </p:cNvSpPr>
          <p:nvPr>
            <p:ph sz="quarter" idx="10"/>
          </p:nvPr>
        </p:nvSpPr>
        <p:spPr/>
        <p:txBody>
          <a:bodyPr>
            <a:normAutofit/>
          </a:bodyPr>
          <a:lstStyle/>
          <a:p>
            <a:r>
              <a:rPr lang="en-US" dirty="0"/>
              <a:t> </a:t>
            </a:r>
            <a:r>
              <a:rPr lang="en-US" dirty="0" smtClean="0"/>
              <a:t>   # ... START OF THE SPEC FILE ...</a:t>
            </a:r>
          </a:p>
          <a:p>
            <a:endParaRPr lang="en-US" dirty="0"/>
          </a:p>
          <a:p>
            <a:r>
              <a:rPr lang="en-US" dirty="0"/>
              <a:t>    it 'converges successfully' do</a:t>
            </a:r>
          </a:p>
          <a:p>
            <a:r>
              <a:rPr lang="en-US" dirty="0"/>
              <a:t>      expect { </a:t>
            </a:r>
            <a:r>
              <a:rPr lang="en-US" dirty="0" err="1"/>
              <a:t>chef_run</a:t>
            </a:r>
            <a:r>
              <a:rPr lang="en-US" dirty="0"/>
              <a:t> }.</a:t>
            </a:r>
            <a:r>
              <a:rPr lang="en-US" dirty="0" err="1"/>
              <a:t>to_not</a:t>
            </a:r>
            <a:r>
              <a:rPr lang="en-US" dirty="0"/>
              <a:t> </a:t>
            </a:r>
            <a:r>
              <a:rPr lang="en-US" dirty="0" err="1"/>
              <a:t>raise_error</a:t>
            </a:r>
            <a:endParaRPr lang="en-US" dirty="0"/>
          </a:p>
          <a:p>
            <a:r>
              <a:rPr lang="en-US" dirty="0"/>
              <a:t>    </a:t>
            </a:r>
            <a:r>
              <a:rPr lang="en-US" dirty="0" smtClean="0"/>
              <a:t>end</a:t>
            </a:r>
          </a:p>
          <a:p>
            <a:endParaRPr lang="en-US" dirty="0"/>
          </a:p>
          <a:p>
            <a:r>
              <a:rPr lang="en-US" dirty="0" smtClean="0"/>
              <a:t>    it 'installs the necessary package' do</a:t>
            </a:r>
          </a:p>
          <a:p>
            <a:r>
              <a:rPr lang="en-US" dirty="0" smtClean="0"/>
              <a:t>      expect(</a:t>
            </a:r>
            <a:r>
              <a:rPr lang="en-US" dirty="0" err="1" smtClean="0"/>
              <a:t>chef_run</a:t>
            </a:r>
            <a:r>
              <a:rPr lang="en-US" dirty="0" smtClean="0"/>
              <a:t>).to </a:t>
            </a:r>
            <a:r>
              <a:rPr lang="en-US" dirty="0" err="1" smtClean="0"/>
              <a:t>install_package</a:t>
            </a:r>
            <a:r>
              <a:rPr lang="en-US" dirty="0" smtClean="0"/>
              <a:t>('</a:t>
            </a:r>
            <a:r>
              <a:rPr lang="en-US" dirty="0" err="1" smtClean="0"/>
              <a:t>httpd</a:t>
            </a:r>
            <a:r>
              <a:rPr lang="en-US" dirty="0" smtClean="0"/>
              <a:t>')</a:t>
            </a:r>
            <a:endParaRPr lang="en-US" dirty="0"/>
          </a:p>
          <a:p>
            <a:r>
              <a:rPr lang="en-US" dirty="0" smtClean="0"/>
              <a:t>    end</a:t>
            </a:r>
            <a:endParaRPr lang="en-US" dirty="0"/>
          </a:p>
          <a:p>
            <a:r>
              <a:rPr lang="en-US" dirty="0"/>
              <a:t>  end</a:t>
            </a:r>
          </a:p>
          <a:p>
            <a:r>
              <a:rPr lang="en-US" dirty="0"/>
              <a:t>end</a:t>
            </a:r>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/spec/unit/recipes/</a:t>
            </a:r>
            <a:r>
              <a:rPr lang="en-US" dirty="0" err="1" smtClean="0"/>
              <a:t>install_spec.rb</a:t>
            </a:r>
            <a:endParaRPr lang="en-US" dirty="0"/>
          </a:p>
        </p:txBody>
      </p:sp>
      <p:sp>
        <p:nvSpPr>
          <p:cNvPr id="6" name="Text Placeholder 5"/>
          <p:cNvSpPr>
            <a:spLocks noGrp="1"/>
          </p:cNvSpPr>
          <p:nvPr>
            <p:ph type="body" sz="quarter" idx="13"/>
          </p:nvPr>
        </p:nvSpPr>
        <p:spPr>
          <a:xfrm>
            <a:off x="1135042" y="5276358"/>
            <a:ext cx="14404273" cy="1641168"/>
          </a:xfrm>
        </p:spPr>
        <p:txBody>
          <a:bodyPr/>
          <a:lstStyle/>
          <a:p>
            <a:endParaRPr lang="en-US" dirty="0"/>
          </a:p>
        </p:txBody>
      </p:sp>
    </p:spTree>
    <p:extLst>
      <p:ext uri="{BB962C8B-B14F-4D97-AF65-F5344CB8AC3E}">
        <p14:creationId xmlns:p14="http://schemas.microsoft.com/office/powerpoint/2010/main" val="81975889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Write the Test to Verify the Package</a:t>
            </a:r>
            <a:endParaRPr lang="en-US" dirty="0"/>
          </a:p>
        </p:txBody>
      </p:sp>
      <p:sp>
        <p:nvSpPr>
          <p:cNvPr id="3" name="Content Placeholder 2"/>
          <p:cNvSpPr>
            <a:spLocks noGrp="1"/>
          </p:cNvSpPr>
          <p:nvPr>
            <p:ph sz="quarter" idx="10"/>
          </p:nvPr>
        </p:nvSpPr>
        <p:spPr/>
        <p:txBody>
          <a:bodyPr>
            <a:normAutofit/>
          </a:bodyPr>
          <a:lstStyle/>
          <a:p>
            <a:r>
              <a:rPr lang="en-US" dirty="0"/>
              <a:t> </a:t>
            </a:r>
            <a:r>
              <a:rPr lang="en-US" dirty="0" smtClean="0"/>
              <a:t>   # ... START OF THE SPEC FILE ...</a:t>
            </a:r>
          </a:p>
          <a:p>
            <a:endParaRPr lang="en-US" dirty="0"/>
          </a:p>
          <a:p>
            <a:r>
              <a:rPr lang="en-US" dirty="0"/>
              <a:t>    it 'converges successfully' do</a:t>
            </a:r>
          </a:p>
          <a:p>
            <a:r>
              <a:rPr lang="en-US" dirty="0"/>
              <a:t>      expect { </a:t>
            </a:r>
            <a:r>
              <a:rPr lang="en-US" dirty="0" err="1"/>
              <a:t>chef_run</a:t>
            </a:r>
            <a:r>
              <a:rPr lang="en-US" dirty="0"/>
              <a:t> }.</a:t>
            </a:r>
            <a:r>
              <a:rPr lang="en-US" dirty="0" err="1"/>
              <a:t>to_not</a:t>
            </a:r>
            <a:r>
              <a:rPr lang="en-US" dirty="0"/>
              <a:t> </a:t>
            </a:r>
            <a:r>
              <a:rPr lang="en-US" dirty="0" err="1"/>
              <a:t>raise_error</a:t>
            </a:r>
            <a:endParaRPr lang="en-US" dirty="0"/>
          </a:p>
          <a:p>
            <a:r>
              <a:rPr lang="en-US" dirty="0"/>
              <a:t>    </a:t>
            </a:r>
            <a:r>
              <a:rPr lang="en-US" dirty="0" smtClean="0"/>
              <a:t>end</a:t>
            </a:r>
          </a:p>
          <a:p>
            <a:endParaRPr lang="en-US" dirty="0"/>
          </a:p>
          <a:p>
            <a:r>
              <a:rPr lang="en-US" dirty="0" smtClean="0"/>
              <a:t>    it 'installs the necessary package' do</a:t>
            </a:r>
          </a:p>
          <a:p>
            <a:r>
              <a:rPr lang="en-US" dirty="0" smtClean="0"/>
              <a:t>      expect(</a:t>
            </a:r>
            <a:r>
              <a:rPr lang="en-US" dirty="0" err="1" smtClean="0"/>
              <a:t>chef_run</a:t>
            </a:r>
            <a:r>
              <a:rPr lang="en-US" dirty="0" smtClean="0"/>
              <a:t>).to </a:t>
            </a:r>
            <a:r>
              <a:rPr lang="en-US" dirty="0" err="1" smtClean="0"/>
              <a:t>install_package</a:t>
            </a:r>
            <a:r>
              <a:rPr lang="en-US" dirty="0" smtClean="0"/>
              <a:t>('</a:t>
            </a:r>
            <a:r>
              <a:rPr lang="en-US" dirty="0" err="1" smtClean="0"/>
              <a:t>httpd</a:t>
            </a:r>
            <a:r>
              <a:rPr lang="en-US" dirty="0" smtClean="0"/>
              <a:t>')</a:t>
            </a:r>
            <a:endParaRPr lang="en-US" dirty="0"/>
          </a:p>
          <a:p>
            <a:r>
              <a:rPr lang="en-US" dirty="0" smtClean="0"/>
              <a:t>    end</a:t>
            </a:r>
            <a:endParaRPr lang="en-US" dirty="0"/>
          </a:p>
          <a:p>
            <a:r>
              <a:rPr lang="en-US" dirty="0"/>
              <a:t>  end</a:t>
            </a:r>
          </a:p>
          <a:p>
            <a:r>
              <a:rPr lang="en-US" dirty="0"/>
              <a:t>end</a:t>
            </a:r>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/spec/unit/recipes/</a:t>
            </a:r>
            <a:r>
              <a:rPr lang="en-US" dirty="0" err="1" smtClean="0"/>
              <a:t>install_spec.rb</a:t>
            </a:r>
            <a:endParaRPr lang="en-US" dirty="0"/>
          </a:p>
        </p:txBody>
      </p:sp>
      <p:sp>
        <p:nvSpPr>
          <p:cNvPr id="6" name="Content Placeholder 3"/>
          <p:cNvSpPr txBox="1">
            <a:spLocks/>
          </p:cNvSpPr>
          <p:nvPr/>
        </p:nvSpPr>
        <p:spPr bwMode="white">
          <a:xfrm>
            <a:off x="9126788" y="7463045"/>
            <a:ext cx="3959352" cy="588691"/>
          </a:xfrm>
          <a:prstGeom prst="rect">
            <a:avLst/>
          </a:prstGeom>
          <a:solidFill>
            <a:srgbClr val="C00000"/>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smtClean="0">
                <a:solidFill>
                  <a:schemeClr val="bg1"/>
                </a:solidFill>
              </a:rPr>
              <a:t>resource</a:t>
            </a:r>
          </a:p>
        </p:txBody>
      </p:sp>
      <p:sp>
        <p:nvSpPr>
          <p:cNvPr id="8" name="Content Placeholder 3"/>
          <p:cNvSpPr txBox="1">
            <a:spLocks/>
          </p:cNvSpPr>
          <p:nvPr/>
        </p:nvSpPr>
        <p:spPr bwMode="white">
          <a:xfrm>
            <a:off x="5006466" y="7464081"/>
            <a:ext cx="3959352" cy="588691"/>
          </a:xfrm>
          <a:prstGeom prst="rect">
            <a:avLst/>
          </a:prstGeom>
          <a:solidFill>
            <a:schemeClr val="accent5"/>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smtClean="0">
                <a:solidFill>
                  <a:schemeClr val="bg1"/>
                </a:solidFill>
              </a:rPr>
              <a:t>resource's action</a:t>
            </a:r>
          </a:p>
        </p:txBody>
      </p:sp>
      <p:sp>
        <p:nvSpPr>
          <p:cNvPr id="9" name="Content Placeholder 3"/>
          <p:cNvSpPr txBox="1">
            <a:spLocks/>
          </p:cNvSpPr>
          <p:nvPr/>
        </p:nvSpPr>
        <p:spPr bwMode="white">
          <a:xfrm>
            <a:off x="11851792" y="6573351"/>
            <a:ext cx="3959352" cy="588691"/>
          </a:xfrm>
          <a:prstGeom prst="rect">
            <a:avLst/>
          </a:prstGeom>
          <a:solidFill>
            <a:srgbClr val="C97D9A"/>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smtClean="0">
                <a:solidFill>
                  <a:schemeClr val="bg1"/>
                </a:solidFill>
              </a:rPr>
              <a:t>resource's name</a:t>
            </a:r>
          </a:p>
        </p:txBody>
      </p:sp>
      <p:cxnSp>
        <p:nvCxnSpPr>
          <p:cNvPr id="10" name="Straight Connector 9"/>
          <p:cNvCxnSpPr/>
          <p:nvPr/>
        </p:nvCxnSpPr>
        <p:spPr>
          <a:xfrm>
            <a:off x="8483600" y="6339131"/>
            <a:ext cx="1549400" cy="0"/>
          </a:xfrm>
          <a:prstGeom prst="line">
            <a:avLst/>
          </a:prstGeom>
          <a:ln w="63500">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11" name="Straight Connector 10"/>
          <p:cNvCxnSpPr>
            <a:endCxn id="6" idx="0"/>
          </p:cNvCxnSpPr>
          <p:nvPr/>
        </p:nvCxnSpPr>
        <p:spPr>
          <a:xfrm>
            <a:off x="9410700" y="6312345"/>
            <a:ext cx="1695764" cy="1150700"/>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a:stCxn id="8" idx="0"/>
          </p:cNvCxnSpPr>
          <p:nvPr/>
        </p:nvCxnSpPr>
        <p:spPr>
          <a:xfrm flipV="1">
            <a:off x="6986142" y="6363147"/>
            <a:ext cx="494158" cy="1100934"/>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a:off x="6769100" y="6337745"/>
            <a:ext cx="1425160" cy="0"/>
          </a:xfrm>
          <a:prstGeom prst="line">
            <a:avLst/>
          </a:prstGeom>
          <a:ln w="635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p:nvCxnSpPr>
        <p:spPr>
          <a:xfrm>
            <a:off x="10182258" y="6334918"/>
            <a:ext cx="1412842" cy="0"/>
          </a:xfrm>
          <a:prstGeom prst="line">
            <a:avLst/>
          </a:prstGeom>
          <a:ln w="63500">
            <a:solidFill>
              <a:srgbClr val="C97D9A"/>
            </a:solidFill>
          </a:ln>
        </p:spPr>
        <p:style>
          <a:lnRef idx="3">
            <a:schemeClr val="accent1"/>
          </a:lnRef>
          <a:fillRef idx="0">
            <a:schemeClr val="accent1"/>
          </a:fillRef>
          <a:effectRef idx="2">
            <a:schemeClr val="accent1"/>
          </a:effectRef>
          <a:fontRef idx="minor">
            <a:schemeClr val="tx1"/>
          </a:fontRef>
        </p:style>
      </p:cxnSp>
      <p:cxnSp>
        <p:nvCxnSpPr>
          <p:cNvPr id="21" name="Straight Connector 20"/>
          <p:cNvCxnSpPr/>
          <p:nvPr/>
        </p:nvCxnSpPr>
        <p:spPr>
          <a:xfrm>
            <a:off x="11212615" y="6346232"/>
            <a:ext cx="639177" cy="501185"/>
          </a:xfrm>
          <a:prstGeom prst="line">
            <a:avLst/>
          </a:prstGeom>
          <a:ln>
            <a:solidFill>
              <a:srgbClr val="C97D9A"/>
            </a:solidFill>
          </a:ln>
        </p:spPr>
        <p:style>
          <a:lnRef idx="3">
            <a:schemeClr val="accent1"/>
          </a:lnRef>
          <a:fillRef idx="0">
            <a:schemeClr val="accent1"/>
          </a:fillRef>
          <a:effectRef idx="2">
            <a:schemeClr val="accent1"/>
          </a:effectRef>
          <a:fontRef idx="minor">
            <a:schemeClr val="tx1"/>
          </a:fontRef>
        </p:style>
      </p:cxnSp>
      <p:sp>
        <p:nvSpPr>
          <p:cNvPr id="2" name="Rectangle 1"/>
          <p:cNvSpPr/>
          <p:nvPr/>
        </p:nvSpPr>
        <p:spPr bwMode="auto">
          <a:xfrm>
            <a:off x="3797300" y="5829300"/>
            <a:ext cx="203200" cy="516932"/>
          </a:xfrm>
          <a:prstGeom prst="rect">
            <a:avLst/>
          </a:prstGeom>
          <a:solidFill>
            <a:schemeClr val="accent1">
              <a:alpha val="3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Rectangle 15"/>
          <p:cNvSpPr/>
          <p:nvPr/>
        </p:nvSpPr>
        <p:spPr bwMode="auto">
          <a:xfrm>
            <a:off x="5666895" y="5829300"/>
            <a:ext cx="203200" cy="516932"/>
          </a:xfrm>
          <a:prstGeom prst="rect">
            <a:avLst/>
          </a:prstGeom>
          <a:solidFill>
            <a:schemeClr val="accent1">
              <a:alpha val="3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7" name="Rectangle 16"/>
          <p:cNvSpPr/>
          <p:nvPr/>
        </p:nvSpPr>
        <p:spPr bwMode="auto">
          <a:xfrm>
            <a:off x="4000500" y="3713058"/>
            <a:ext cx="203200" cy="516932"/>
          </a:xfrm>
          <a:prstGeom prst="rect">
            <a:avLst/>
          </a:prstGeom>
          <a:solidFill>
            <a:srgbClr val="7030A0">
              <a:alpha val="3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8" name="Rectangle 17"/>
          <p:cNvSpPr/>
          <p:nvPr/>
        </p:nvSpPr>
        <p:spPr bwMode="auto">
          <a:xfrm>
            <a:off x="6327295" y="3726203"/>
            <a:ext cx="203200" cy="516932"/>
          </a:xfrm>
          <a:prstGeom prst="rect">
            <a:avLst/>
          </a:prstGeom>
          <a:solidFill>
            <a:srgbClr val="7030A0">
              <a:alpha val="3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74997264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
            </a:r>
          </a:p>
          <a:p>
            <a:endParaRPr lang="en-US" dirty="0"/>
          </a:p>
          <a:p>
            <a:r>
              <a:rPr lang="en-US" dirty="0"/>
              <a:t>Finished in 0.73662 seconds (files took 4.4 seconds to load)</a:t>
            </a:r>
          </a:p>
          <a:p>
            <a:r>
              <a:rPr lang="en-US" dirty="0"/>
              <a:t>2 examples, 0 failures</a:t>
            </a:r>
          </a:p>
        </p:txBody>
      </p:sp>
      <p:sp>
        <p:nvSpPr>
          <p:cNvPr id="3" name="Text Placeholder 2"/>
          <p:cNvSpPr>
            <a:spLocks noGrp="1"/>
          </p:cNvSpPr>
          <p:nvPr>
            <p:ph type="body" sz="quarter" idx="11"/>
          </p:nvPr>
        </p:nvSpPr>
        <p:spPr/>
        <p:txBody>
          <a:bodyPr/>
          <a:lstStyle/>
          <a:p>
            <a:r>
              <a:rPr lang="en-US" dirty="0" smtClean="0"/>
              <a:t>&gt; chef exec </a:t>
            </a:r>
            <a:r>
              <a:rPr lang="en-US" dirty="0" err="1" smtClean="0"/>
              <a:t>rspec</a:t>
            </a:r>
            <a:r>
              <a:rPr lang="en-US" dirty="0" smtClean="0"/>
              <a:t> spec/unit/recipes/</a:t>
            </a:r>
            <a:r>
              <a:rPr lang="en-US" dirty="0" err="1" smtClean="0"/>
              <a:t>install_spec.rb</a:t>
            </a:r>
            <a:endParaRPr lang="en-US" dirty="0"/>
          </a:p>
        </p:txBody>
      </p:sp>
      <p:sp>
        <p:nvSpPr>
          <p:cNvPr id="4" name="Content Placeholder 3"/>
          <p:cNvSpPr>
            <a:spLocks noGrp="1"/>
          </p:cNvSpPr>
          <p:nvPr>
            <p:ph sz="quarter" idx="12"/>
          </p:nvPr>
        </p:nvSpPr>
        <p:spPr>
          <a:xfrm>
            <a:off x="1127883" y="3863457"/>
            <a:ext cx="14420850" cy="557213"/>
          </a:xfrm>
        </p:spPr>
        <p:txBody>
          <a:bodyPr/>
          <a:lstStyle/>
          <a:p>
            <a:endParaRPr lang="en-US"/>
          </a:p>
        </p:txBody>
      </p:sp>
      <p:sp>
        <p:nvSpPr>
          <p:cNvPr id="6" name="Title 5"/>
          <p:cNvSpPr>
            <a:spLocks noGrp="1"/>
          </p:cNvSpPr>
          <p:nvPr>
            <p:ph type="title"/>
          </p:nvPr>
        </p:nvSpPr>
        <p:spPr/>
        <p:txBody>
          <a:bodyPr/>
          <a:lstStyle/>
          <a:p>
            <a:r>
              <a:rPr lang="en-US" dirty="0" smtClean="0"/>
              <a:t>Execute the Test to See it Pass</a:t>
            </a:r>
            <a:endParaRPr lang="en-US" dirty="0"/>
          </a:p>
        </p:txBody>
      </p:sp>
    </p:spTree>
    <p:extLst>
      <p:ext uri="{BB962C8B-B14F-4D97-AF65-F5344CB8AC3E}">
        <p14:creationId xmlns:p14="http://schemas.microsoft.com/office/powerpoint/2010/main" val="388916128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Remaining Resources</a:t>
            </a:r>
            <a:endParaRPr lang="en-US" dirty="0"/>
          </a:p>
        </p:txBody>
      </p:sp>
      <p:sp>
        <p:nvSpPr>
          <p:cNvPr id="3" name="Content Placeholder 2"/>
          <p:cNvSpPr>
            <a:spLocks noGrp="1"/>
          </p:cNvSpPr>
          <p:nvPr>
            <p:ph sz="quarter" idx="11"/>
          </p:nvPr>
        </p:nvSpPr>
        <p:spPr/>
        <p:txBody>
          <a:bodyPr/>
          <a:lstStyle/>
          <a:p>
            <a:r>
              <a:rPr lang="en-US" dirty="0"/>
              <a:t>No resources left behind!</a:t>
            </a:r>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Write and execute tests for the Install recipe</a:t>
            </a:r>
          </a:p>
          <a:p>
            <a:pPr marL="342900" indent="-342900">
              <a:buFont typeface="Wingdings" charset="2"/>
              <a:buChar char="q"/>
            </a:pPr>
            <a:r>
              <a:rPr lang="en-US" dirty="0" smtClean="0"/>
              <a:t>Verify the test validates the recipe</a:t>
            </a:r>
          </a:p>
        </p:txBody>
      </p:sp>
    </p:spTree>
    <p:extLst>
      <p:ext uri="{BB962C8B-B14F-4D97-AF65-F5344CB8AC3E}">
        <p14:creationId xmlns:p14="http://schemas.microsoft.com/office/powerpoint/2010/main" val="163516355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It's Quiet. Too Quiet.</a:t>
            </a:r>
            <a:endParaRPr lang="en-US" dirty="0"/>
          </a:p>
        </p:txBody>
      </p:sp>
      <p:sp>
        <p:nvSpPr>
          <p:cNvPr id="3" name="Subtitle 2"/>
          <p:cNvSpPr>
            <a:spLocks noGrp="1"/>
          </p:cNvSpPr>
          <p:nvPr>
            <p:ph type="subTitle" idx="1"/>
          </p:nvPr>
        </p:nvSpPr>
        <p:spPr/>
        <p:txBody>
          <a:bodyPr/>
          <a:lstStyle/>
          <a:p>
            <a:r>
              <a:rPr lang="en-US" dirty="0" smtClean="0"/>
              <a:t>When a test passes immediately without having to write code (or if the code has already been written) it is time to be concerned. This is one of those moments we should ensure that the tests are working by mutating that code.</a:t>
            </a:r>
            <a:endParaRPr lang="en-US" dirty="0"/>
          </a:p>
        </p:txBody>
      </p:sp>
    </p:spTree>
    <p:extLst>
      <p:ext uri="{BB962C8B-B14F-4D97-AF65-F5344CB8AC3E}">
        <p14:creationId xmlns:p14="http://schemas.microsoft.com/office/powerpoint/2010/main" val="223363500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 Out the Resource</a:t>
            </a:r>
            <a:endParaRPr lang="en-US"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err="1"/>
              <a:t>httpd</a:t>
            </a:r>
            <a:endParaRPr lang="en-US" dirty="0"/>
          </a:p>
          <a:p>
            <a:r>
              <a:rPr lang="en-US" dirty="0"/>
              <a:t># Recipe:: install</a:t>
            </a:r>
          </a:p>
          <a:p>
            <a:r>
              <a:rPr lang="en-US" dirty="0"/>
              <a:t>#</a:t>
            </a:r>
          </a:p>
          <a:p>
            <a:r>
              <a:rPr lang="en-US" dirty="0"/>
              <a:t># Copyright (c) </a:t>
            </a:r>
            <a:r>
              <a:rPr lang="is-IS" dirty="0" smtClean="0"/>
              <a:t>2016</a:t>
            </a:r>
            <a:r>
              <a:rPr lang="en-US" dirty="0" smtClean="0"/>
              <a:t> </a:t>
            </a:r>
            <a:r>
              <a:rPr lang="en-US" dirty="0"/>
              <a:t>The Authors, All Rights Reserved.</a:t>
            </a:r>
          </a:p>
          <a:p>
            <a:r>
              <a:rPr lang="en-US" dirty="0" smtClean="0"/>
              <a:t># package </a:t>
            </a:r>
            <a:r>
              <a:rPr lang="en-US" dirty="0"/>
              <a:t>'</a:t>
            </a:r>
            <a:r>
              <a:rPr lang="en-US" dirty="0" err="1"/>
              <a:t>httpd</a:t>
            </a:r>
            <a:r>
              <a:rPr lang="en-US" dirty="0"/>
              <a:t>'</a:t>
            </a:r>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/recipes/</a:t>
            </a:r>
            <a:r>
              <a:rPr lang="en-US" dirty="0" err="1" smtClean="0"/>
              <a:t>install.rb</a:t>
            </a:r>
            <a:endParaRPr lang="en-US" dirty="0"/>
          </a:p>
        </p:txBody>
      </p:sp>
      <p:sp>
        <p:nvSpPr>
          <p:cNvPr id="7" name="Text Placeholder 6"/>
          <p:cNvSpPr>
            <a:spLocks noGrp="1"/>
          </p:cNvSpPr>
          <p:nvPr>
            <p:ph type="body" sz="quarter" idx="13"/>
          </p:nvPr>
        </p:nvSpPr>
        <p:spPr>
          <a:xfrm>
            <a:off x="1135042" y="4791797"/>
            <a:ext cx="14404273" cy="626533"/>
          </a:xfrm>
        </p:spPr>
        <p:txBody>
          <a:bodyPr/>
          <a:lstStyle/>
          <a:p>
            <a:endParaRPr lang="en-US" dirty="0"/>
          </a:p>
        </p:txBody>
      </p:sp>
    </p:spTree>
    <p:extLst>
      <p:ext uri="{BB962C8B-B14F-4D97-AF65-F5344CB8AC3E}">
        <p14:creationId xmlns:p14="http://schemas.microsoft.com/office/powerpoint/2010/main" val="121325634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.F</a:t>
            </a:r>
          </a:p>
          <a:p>
            <a:endParaRPr lang="en-US" dirty="0"/>
          </a:p>
          <a:p>
            <a:r>
              <a:rPr lang="en-US" dirty="0"/>
              <a:t>Failures:</a:t>
            </a:r>
          </a:p>
          <a:p>
            <a:endParaRPr lang="en-US" dirty="0"/>
          </a:p>
          <a:p>
            <a:r>
              <a:rPr lang="en-US" dirty="0"/>
              <a:t>  1) </a:t>
            </a:r>
            <a:r>
              <a:rPr lang="en-US" dirty="0" err="1"/>
              <a:t>httpd</a:t>
            </a:r>
            <a:r>
              <a:rPr lang="en-US" dirty="0"/>
              <a:t>::install When all attributes are default, on an unspecified platform installs the appropriate package</a:t>
            </a:r>
          </a:p>
          <a:p>
            <a:r>
              <a:rPr lang="en-US" dirty="0"/>
              <a:t>     Failure/Error: expect(</a:t>
            </a:r>
            <a:r>
              <a:rPr lang="en-US" dirty="0" err="1"/>
              <a:t>chef_run</a:t>
            </a:r>
            <a:r>
              <a:rPr lang="en-US" dirty="0"/>
              <a:t>).to </a:t>
            </a:r>
            <a:r>
              <a:rPr lang="en-US" dirty="0" err="1"/>
              <a:t>install_package</a:t>
            </a:r>
            <a:r>
              <a:rPr lang="en-US" dirty="0"/>
              <a:t>('</a:t>
            </a:r>
            <a:r>
              <a:rPr lang="en-US" dirty="0" err="1"/>
              <a:t>httpd</a:t>
            </a:r>
            <a:r>
              <a:rPr lang="en-US" dirty="0"/>
              <a:t>')</a:t>
            </a:r>
          </a:p>
          <a:p>
            <a:r>
              <a:rPr lang="en-US" dirty="0"/>
              <a:t>       expected "package[</a:t>
            </a:r>
            <a:r>
              <a:rPr lang="en-US" dirty="0" err="1"/>
              <a:t>httpd</a:t>
            </a:r>
            <a:r>
              <a:rPr lang="en-US" dirty="0"/>
              <a:t>]" with action :install to be in Chef run. Other package resources</a:t>
            </a:r>
            <a:r>
              <a:rPr lang="en-US" dirty="0" smtClean="0"/>
              <a:t>:</a:t>
            </a:r>
            <a:endParaRPr lang="en-US" dirty="0"/>
          </a:p>
        </p:txBody>
      </p:sp>
      <p:sp>
        <p:nvSpPr>
          <p:cNvPr id="3" name="Text Placeholder 2"/>
          <p:cNvSpPr>
            <a:spLocks noGrp="1"/>
          </p:cNvSpPr>
          <p:nvPr>
            <p:ph type="body" sz="quarter" idx="11"/>
          </p:nvPr>
        </p:nvSpPr>
        <p:spPr/>
        <p:txBody>
          <a:bodyPr/>
          <a:lstStyle/>
          <a:p>
            <a:r>
              <a:rPr lang="en-US" dirty="0" smtClean="0"/>
              <a:t>&gt; chef exec </a:t>
            </a:r>
            <a:r>
              <a:rPr lang="en-US" dirty="0" err="1" smtClean="0"/>
              <a:t>rspec</a:t>
            </a:r>
            <a:r>
              <a:rPr lang="en-US" dirty="0" smtClean="0"/>
              <a:t> spec/unit/recipes/</a:t>
            </a:r>
            <a:r>
              <a:rPr lang="en-US" dirty="0" err="1" smtClean="0"/>
              <a:t>install_spec.rb</a:t>
            </a:r>
            <a:endParaRPr lang="en-US" dirty="0"/>
          </a:p>
        </p:txBody>
      </p:sp>
      <p:sp>
        <p:nvSpPr>
          <p:cNvPr id="6" name="Content Placeholder 5"/>
          <p:cNvSpPr>
            <a:spLocks noGrp="1"/>
          </p:cNvSpPr>
          <p:nvPr>
            <p:ph sz="quarter" idx="12"/>
          </p:nvPr>
        </p:nvSpPr>
        <p:spPr>
          <a:xfrm>
            <a:off x="1127883" y="2309520"/>
            <a:ext cx="14420850" cy="557213"/>
          </a:xfrm>
        </p:spPr>
        <p:txBody>
          <a:bodyPr/>
          <a:lstStyle/>
          <a:p>
            <a:endParaRPr lang="en-US"/>
          </a:p>
        </p:txBody>
      </p:sp>
      <p:sp>
        <p:nvSpPr>
          <p:cNvPr id="5" name="Title 4"/>
          <p:cNvSpPr>
            <a:spLocks noGrp="1"/>
          </p:cNvSpPr>
          <p:nvPr>
            <p:ph type="title"/>
          </p:nvPr>
        </p:nvSpPr>
        <p:spPr/>
        <p:txBody>
          <a:bodyPr/>
          <a:lstStyle/>
          <a:p>
            <a:r>
              <a:rPr lang="en-US" dirty="0" smtClean="0"/>
              <a:t>Execute the Test to See it Fail</a:t>
            </a:r>
            <a:endParaRPr lang="en-US" dirty="0"/>
          </a:p>
        </p:txBody>
      </p:sp>
    </p:spTree>
    <p:extLst>
      <p:ext uri="{BB962C8B-B14F-4D97-AF65-F5344CB8AC3E}">
        <p14:creationId xmlns:p14="http://schemas.microsoft.com/office/powerpoint/2010/main" val="219784652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Uncomment Out the Resource</a:t>
            </a:r>
            <a:endParaRPr lang="en-US"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err="1"/>
              <a:t>httpd</a:t>
            </a:r>
            <a:endParaRPr lang="en-US" dirty="0"/>
          </a:p>
          <a:p>
            <a:r>
              <a:rPr lang="en-US" dirty="0"/>
              <a:t># Recipe:: install</a:t>
            </a:r>
          </a:p>
          <a:p>
            <a:r>
              <a:rPr lang="en-US" dirty="0"/>
              <a:t>#</a:t>
            </a:r>
          </a:p>
          <a:p>
            <a:r>
              <a:rPr lang="en-US" dirty="0"/>
              <a:t># Copyright (c) </a:t>
            </a:r>
            <a:r>
              <a:rPr lang="is-IS" dirty="0" smtClean="0"/>
              <a:t>2016</a:t>
            </a:r>
            <a:r>
              <a:rPr lang="en-US" dirty="0" smtClean="0"/>
              <a:t> </a:t>
            </a:r>
            <a:r>
              <a:rPr lang="en-US" dirty="0"/>
              <a:t>The Authors, All Rights Reserved.</a:t>
            </a:r>
          </a:p>
          <a:p>
            <a:r>
              <a:rPr lang="en-US" dirty="0" smtClean="0"/>
              <a:t>package </a:t>
            </a:r>
            <a:r>
              <a:rPr lang="en-US" dirty="0"/>
              <a:t>'</a:t>
            </a:r>
            <a:r>
              <a:rPr lang="en-US" dirty="0" err="1"/>
              <a:t>httpd</a:t>
            </a:r>
            <a:r>
              <a:rPr lang="en-US" dirty="0"/>
              <a:t>'</a:t>
            </a:r>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/recipes/</a:t>
            </a:r>
            <a:r>
              <a:rPr lang="en-US" dirty="0" err="1" smtClean="0"/>
              <a:t>install.rb</a:t>
            </a:r>
            <a:endParaRPr lang="en-US" dirty="0"/>
          </a:p>
        </p:txBody>
      </p:sp>
      <p:sp>
        <p:nvSpPr>
          <p:cNvPr id="7" name="Text Placeholder 6"/>
          <p:cNvSpPr>
            <a:spLocks noGrp="1"/>
          </p:cNvSpPr>
          <p:nvPr>
            <p:ph type="body" sz="quarter" idx="13"/>
          </p:nvPr>
        </p:nvSpPr>
        <p:spPr>
          <a:xfrm>
            <a:off x="1135042" y="4741670"/>
            <a:ext cx="14404273" cy="626533"/>
          </a:xfrm>
        </p:spPr>
        <p:txBody>
          <a:bodyPr/>
          <a:lstStyle/>
          <a:p>
            <a:endParaRPr lang="en-US" dirty="0"/>
          </a:p>
        </p:txBody>
      </p:sp>
    </p:spTree>
    <p:extLst>
      <p:ext uri="{BB962C8B-B14F-4D97-AF65-F5344CB8AC3E}">
        <p14:creationId xmlns:p14="http://schemas.microsoft.com/office/powerpoint/2010/main" val="290335991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
            </a:r>
          </a:p>
          <a:p>
            <a:endParaRPr lang="en-US" dirty="0"/>
          </a:p>
          <a:p>
            <a:r>
              <a:rPr lang="en-US" dirty="0"/>
              <a:t>Finished in 0.73662 seconds (files took 4.4 seconds to load)</a:t>
            </a:r>
          </a:p>
          <a:p>
            <a:r>
              <a:rPr lang="en-US" dirty="0"/>
              <a:t>2 examples, 0 failures</a:t>
            </a:r>
          </a:p>
        </p:txBody>
      </p:sp>
      <p:sp>
        <p:nvSpPr>
          <p:cNvPr id="3" name="Text Placeholder 2"/>
          <p:cNvSpPr>
            <a:spLocks noGrp="1"/>
          </p:cNvSpPr>
          <p:nvPr>
            <p:ph type="body" sz="quarter" idx="11"/>
          </p:nvPr>
        </p:nvSpPr>
        <p:spPr/>
        <p:txBody>
          <a:bodyPr/>
          <a:lstStyle/>
          <a:p>
            <a:r>
              <a:rPr lang="en-US" dirty="0" smtClean="0"/>
              <a:t>&gt; chef exec </a:t>
            </a:r>
            <a:r>
              <a:rPr lang="en-US" dirty="0" err="1" smtClean="0"/>
              <a:t>rspec</a:t>
            </a:r>
            <a:r>
              <a:rPr lang="en-US" dirty="0" smtClean="0"/>
              <a:t> spec/unit/recipes/</a:t>
            </a:r>
            <a:r>
              <a:rPr lang="en-US" dirty="0" err="1" smtClean="0"/>
              <a:t>install_spec.rb</a:t>
            </a:r>
            <a:endParaRPr lang="en-US" dirty="0"/>
          </a:p>
        </p:txBody>
      </p:sp>
      <p:sp>
        <p:nvSpPr>
          <p:cNvPr id="6" name="Content Placeholder 5"/>
          <p:cNvSpPr>
            <a:spLocks noGrp="1"/>
          </p:cNvSpPr>
          <p:nvPr>
            <p:ph sz="quarter" idx="12"/>
          </p:nvPr>
        </p:nvSpPr>
        <p:spPr>
          <a:xfrm>
            <a:off x="1127883" y="2326229"/>
            <a:ext cx="14420850" cy="557213"/>
          </a:xfrm>
        </p:spPr>
        <p:txBody>
          <a:bodyPr/>
          <a:lstStyle/>
          <a:p>
            <a:endParaRPr lang="en-US"/>
          </a:p>
        </p:txBody>
      </p:sp>
      <p:sp>
        <p:nvSpPr>
          <p:cNvPr id="5" name="Title 4"/>
          <p:cNvSpPr>
            <a:spLocks noGrp="1"/>
          </p:cNvSpPr>
          <p:nvPr>
            <p:ph type="title"/>
          </p:nvPr>
        </p:nvSpPr>
        <p:spPr/>
        <p:txBody>
          <a:bodyPr/>
          <a:lstStyle/>
          <a:p>
            <a:r>
              <a:rPr lang="en-US" dirty="0" smtClean="0"/>
              <a:t>Execute the Test to See it Pass</a:t>
            </a:r>
            <a:endParaRPr lang="en-US" dirty="0"/>
          </a:p>
        </p:txBody>
      </p:sp>
    </p:spTree>
    <p:extLst>
      <p:ext uri="{BB962C8B-B14F-4D97-AF65-F5344CB8AC3E}">
        <p14:creationId xmlns:p14="http://schemas.microsoft.com/office/powerpoint/2010/main" val="147571984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Remaining Resources</a:t>
            </a:r>
            <a:endParaRPr lang="en-US" dirty="0"/>
          </a:p>
        </p:txBody>
      </p:sp>
      <p:sp>
        <p:nvSpPr>
          <p:cNvPr id="3" name="Content Placeholder 2"/>
          <p:cNvSpPr>
            <a:spLocks noGrp="1"/>
          </p:cNvSpPr>
          <p:nvPr>
            <p:ph sz="quarter" idx="11"/>
          </p:nvPr>
        </p:nvSpPr>
        <p:spPr/>
        <p:txBody>
          <a:bodyPr/>
          <a:lstStyle/>
          <a:p>
            <a:r>
              <a:rPr lang="en-US" dirty="0"/>
              <a:t>No r</a:t>
            </a:r>
            <a:r>
              <a:rPr lang="en-US" dirty="0" smtClean="0"/>
              <a:t>esources left behind!</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Write and execute tests for the Install recipe</a:t>
            </a:r>
          </a:p>
          <a:p>
            <a:pPr marL="342900" indent="-342900">
              <a:buFont typeface="Wingdings" charset="2"/>
              <a:buChar char="ü"/>
            </a:pPr>
            <a:r>
              <a:rPr lang="en-US" dirty="0" smtClean="0"/>
              <a:t>Verify the test validates the recipe</a:t>
            </a:r>
          </a:p>
        </p:txBody>
      </p:sp>
    </p:spTree>
    <p:extLst>
      <p:ext uri="{BB962C8B-B14F-4D97-AF65-F5344CB8AC3E}">
        <p14:creationId xmlns:p14="http://schemas.microsoft.com/office/powerpoint/2010/main" val="413903561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Was this Valuable to You?</a:t>
            </a:r>
            <a:endParaRPr lang="en-US" dirty="0"/>
          </a:p>
        </p:txBody>
      </p:sp>
      <p:sp>
        <p:nvSpPr>
          <p:cNvPr id="3" name="Text Placeholder 2"/>
          <p:cNvSpPr>
            <a:spLocks noGrp="1"/>
          </p:cNvSpPr>
          <p:nvPr>
            <p:ph type="body" sz="quarter" idx="12"/>
          </p:nvPr>
        </p:nvSpPr>
        <p:spPr>
          <a:xfrm>
            <a:off x="650040" y="1856198"/>
            <a:ext cx="7825220" cy="5345953"/>
          </a:xfrm>
        </p:spPr>
        <p:txBody>
          <a:bodyPr/>
          <a:lstStyle/>
          <a:p>
            <a:r>
              <a:rPr lang="en-US" b="1" dirty="0" smtClean="0"/>
              <a:t>Share it</a:t>
            </a:r>
            <a:r>
              <a:rPr lang="en-US" dirty="0" smtClean="0"/>
              <a:t> with your professional and social networks.</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6009" t="28729" r="16904" b="4186"/>
          <a:stretch/>
        </p:blipFill>
        <p:spPr>
          <a:xfrm>
            <a:off x="8625384" y="1615451"/>
            <a:ext cx="6919416" cy="5827445"/>
          </a:xfrm>
          <a:prstGeom prst="rect">
            <a:avLst/>
          </a:prstGeom>
        </p:spPr>
      </p:pic>
    </p:spTree>
    <p:extLst>
      <p:ext uri="{BB962C8B-B14F-4D97-AF65-F5344CB8AC3E}">
        <p14:creationId xmlns:p14="http://schemas.microsoft.com/office/powerpoint/2010/main" val="12875705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Review </a:t>
            </a:r>
            <a:r>
              <a:rPr lang="en-US" b="1" dirty="0"/>
              <a:t>Existing Cookbook</a:t>
            </a:r>
            <a:endParaRPr lang="en-US" b="1" dirty="0" smtClean="0"/>
          </a:p>
          <a:p>
            <a:pPr marL="457200" indent="-457200">
              <a:buFont typeface="Wingdings" charset="2"/>
              <a:buChar char="ü"/>
            </a:pPr>
            <a:r>
              <a:rPr lang="en-US" b="1" dirty="0" smtClean="0"/>
              <a:t>Faster Feedback with Unit Tests</a:t>
            </a:r>
          </a:p>
          <a:p>
            <a:pPr marL="457200" indent="-457200">
              <a:buFont typeface="Wingdings" charset="2"/>
              <a:buChar char="ü"/>
            </a:pPr>
            <a:r>
              <a:rPr lang="en-US" b="1" dirty="0"/>
              <a:t>Testing </a:t>
            </a:r>
            <a:r>
              <a:rPr lang="en-US" b="1" dirty="0" smtClean="0"/>
              <a:t>Resources</a:t>
            </a:r>
            <a:endParaRPr lang="en-US" b="1" dirty="0" smtClean="0"/>
          </a:p>
          <a:p>
            <a:pPr marL="457200" indent="-457200">
              <a:buFont typeface="Wingdings" charset="2"/>
              <a:buChar char="q"/>
            </a:pPr>
            <a:r>
              <a:rPr lang="en-US" b="1" dirty="0" smtClean="0"/>
              <a:t>Refactoring </a:t>
            </a:r>
            <a:r>
              <a:rPr lang="en-US" b="1" dirty="0" smtClean="0"/>
              <a:t>to Attributes</a:t>
            </a:r>
          </a:p>
          <a:p>
            <a:pPr marL="457200" indent="-457200">
              <a:buFont typeface="Wingdings" charset="2"/>
              <a:buChar char="q"/>
            </a:pPr>
            <a:r>
              <a:rPr lang="en-US" b="1" dirty="0" smtClean="0"/>
              <a:t>Debugging</a:t>
            </a:r>
          </a:p>
          <a:p>
            <a:pPr marL="457200" indent="-457200">
              <a:buFont typeface="Wingdings" charset="2"/>
              <a:buChar char="q"/>
            </a:pPr>
            <a:r>
              <a:rPr lang="en-US" b="1" dirty="0" smtClean="0"/>
              <a:t>Further Resources</a:t>
            </a:r>
          </a:p>
        </p:txBody>
      </p:sp>
    </p:spTree>
    <p:extLst>
      <p:ext uri="{BB962C8B-B14F-4D97-AF65-F5344CB8AC3E}">
        <p14:creationId xmlns:p14="http://schemas.microsoft.com/office/powerpoint/2010/main" val="58664116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Modular Cookbook Recipes</a:t>
            </a:r>
            <a:endParaRPr lang="en-US" dirty="0"/>
          </a:p>
        </p:txBody>
      </p:sp>
      <p:sp>
        <p:nvSpPr>
          <p:cNvPr id="10" name="Right Bracket 9"/>
          <p:cNvSpPr/>
          <p:nvPr/>
        </p:nvSpPr>
        <p:spPr>
          <a:xfrm flipH="1">
            <a:off x="4632701" y="4591037"/>
            <a:ext cx="318821" cy="3332347"/>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nvGrpSpPr>
          <p:cNvPr id="55" name="Group 54"/>
          <p:cNvGrpSpPr/>
          <p:nvPr/>
        </p:nvGrpSpPr>
        <p:grpSpPr>
          <a:xfrm>
            <a:off x="2549285" y="3147331"/>
            <a:ext cx="5152082" cy="4911788"/>
            <a:chOff x="1682671" y="3147332"/>
            <a:chExt cx="5152082" cy="4911788"/>
          </a:xfrm>
        </p:grpSpPr>
        <p:sp>
          <p:nvSpPr>
            <p:cNvPr id="53" name="Rectangle 52"/>
            <p:cNvSpPr/>
            <p:nvPr/>
          </p:nvSpPr>
          <p:spPr bwMode="auto">
            <a:xfrm>
              <a:off x="1682671" y="3147332"/>
              <a:ext cx="5152082" cy="4911788"/>
            </a:xfrm>
            <a:prstGeom prst="rect">
              <a:avLst/>
            </a:prstGeom>
            <a:solidFill>
              <a:schemeClr val="accent3">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r" defTabSz="914099"/>
              <a:r>
                <a:rPr lang="en-US" sz="4000" b="1" dirty="0" err="1" smtClean="0">
                  <a:solidFill>
                    <a:schemeClr val="accent3">
                      <a:lumMod val="50000"/>
                    </a:schemeClr>
                  </a:solidFill>
                </a:rPr>
                <a:t>httpd</a:t>
              </a:r>
              <a:endParaRPr lang="en-US" sz="4400" b="1" dirty="0" smtClean="0">
                <a:solidFill>
                  <a:schemeClr val="accent3">
                    <a:lumMod val="50000"/>
                  </a:schemeClr>
                </a:solidFill>
              </a:endParaRPr>
            </a:p>
          </p:txBody>
        </p:sp>
        <p:sp>
          <p:nvSpPr>
            <p:cNvPr id="6" name="Round Diagonal Corner Rectangle 5"/>
            <p:cNvSpPr/>
            <p:nvPr/>
          </p:nvSpPr>
          <p:spPr bwMode="auto">
            <a:xfrm>
              <a:off x="4185335" y="4591198"/>
              <a:ext cx="2478934" cy="919880"/>
            </a:xfrm>
            <a:prstGeom prst="round2DiagRect">
              <a:avLst/>
            </a:prstGeom>
            <a:solidFill>
              <a:schemeClr val="accent4"/>
            </a:solidFill>
            <a:ln w="76200">
              <a:solidFill>
                <a:schemeClr val="accent4"/>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smtClean="0">
                  <a:solidFill>
                    <a:schemeClr val="bg1"/>
                  </a:solidFill>
                </a:rPr>
                <a:t>install</a:t>
              </a:r>
            </a:p>
          </p:txBody>
        </p:sp>
        <p:sp>
          <p:nvSpPr>
            <p:cNvPr id="7" name="Round Diagonal Corner Rectangle 6"/>
            <p:cNvSpPr/>
            <p:nvPr/>
          </p:nvSpPr>
          <p:spPr bwMode="auto">
            <a:xfrm>
              <a:off x="4185334" y="5714406"/>
              <a:ext cx="2478935" cy="919880"/>
            </a:xfrm>
            <a:prstGeom prst="round2DiagRect">
              <a:avLst/>
            </a:prstGeom>
            <a:solidFill>
              <a:schemeClr val="accent5"/>
            </a:solidFill>
            <a:ln w="76200">
              <a:solidFill>
                <a:schemeClr val="accent5"/>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smtClean="0">
                  <a:solidFill>
                    <a:schemeClr val="bg1"/>
                  </a:solidFill>
                </a:rPr>
                <a:t>configuration</a:t>
              </a:r>
            </a:p>
          </p:txBody>
        </p:sp>
        <p:sp>
          <p:nvSpPr>
            <p:cNvPr id="8" name="Round Diagonal Corner Rectangle 7"/>
            <p:cNvSpPr/>
            <p:nvPr/>
          </p:nvSpPr>
          <p:spPr bwMode="auto">
            <a:xfrm>
              <a:off x="4185335" y="6837614"/>
              <a:ext cx="2478934" cy="919880"/>
            </a:xfrm>
            <a:prstGeom prst="round2DiagRect">
              <a:avLst/>
            </a:prstGeom>
            <a:solidFill>
              <a:srgbClr val="C97D9A"/>
            </a:solidFill>
            <a:ln w="76200">
              <a:solidFill>
                <a:srgbClr val="C97D9A"/>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dirty="0" smtClean="0">
                  <a:solidFill>
                    <a:schemeClr val="bg1"/>
                  </a:solidFill>
                </a:rPr>
                <a:t>service</a:t>
              </a:r>
            </a:p>
          </p:txBody>
        </p:sp>
        <p:cxnSp>
          <p:nvCxnSpPr>
            <p:cNvPr id="14" name="Straight Connector 13"/>
            <p:cNvCxnSpPr>
              <a:stCxn id="4" idx="1"/>
            </p:cNvCxnSpPr>
            <p:nvPr/>
          </p:nvCxnSpPr>
          <p:spPr>
            <a:xfrm>
              <a:off x="2674600" y="4852816"/>
              <a:ext cx="15825" cy="1381590"/>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16" name="Straight Connector 15"/>
            <p:cNvCxnSpPr>
              <a:endCxn id="10" idx="2"/>
            </p:cNvCxnSpPr>
            <p:nvPr/>
          </p:nvCxnSpPr>
          <p:spPr>
            <a:xfrm>
              <a:off x="2690425" y="6234406"/>
              <a:ext cx="1075662" cy="22806"/>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4" name="Round Diagonal Corner Rectangle 3"/>
            <p:cNvSpPr/>
            <p:nvPr/>
          </p:nvSpPr>
          <p:spPr bwMode="auto">
            <a:xfrm>
              <a:off x="1814588" y="3271838"/>
              <a:ext cx="1720024" cy="1580978"/>
            </a:xfrm>
            <a:prstGeom prst="round2DiagRect">
              <a:avLst/>
            </a:prstGeom>
            <a:solidFill>
              <a:schemeClr val="accent1"/>
            </a:solidFill>
            <a:ln w="76200">
              <a:solidFill>
                <a:schemeClr val="accent1"/>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smtClean="0">
                  <a:solidFill>
                    <a:schemeClr val="bg1"/>
                  </a:solidFill>
                </a:rPr>
                <a:t>default</a:t>
              </a:r>
            </a:p>
          </p:txBody>
        </p:sp>
        <p:cxnSp>
          <p:nvCxnSpPr>
            <p:cNvPr id="37" name="Straight Connector 36"/>
            <p:cNvCxnSpPr/>
            <p:nvPr/>
          </p:nvCxnSpPr>
          <p:spPr>
            <a:xfrm>
              <a:off x="1993001" y="3992813"/>
              <a:ext cx="697424"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38" name="Straight Connector 37"/>
            <p:cNvCxnSpPr/>
            <p:nvPr/>
          </p:nvCxnSpPr>
          <p:spPr>
            <a:xfrm>
              <a:off x="1993001" y="4269200"/>
              <a:ext cx="697424" cy="0"/>
            </a:xfrm>
            <a:prstGeom prst="line">
              <a:avLst/>
            </a:prstGeom>
            <a:ln w="1524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9" name="Straight Connector 38"/>
            <p:cNvCxnSpPr/>
            <p:nvPr/>
          </p:nvCxnSpPr>
          <p:spPr>
            <a:xfrm>
              <a:off x="1993001" y="4517172"/>
              <a:ext cx="697424"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bwMode="auto">
          <a:xfrm>
            <a:off x="8579014" y="3147331"/>
            <a:ext cx="5152082" cy="4911788"/>
          </a:xfrm>
          <a:prstGeom prst="rect">
            <a:avLst/>
          </a:prstGeom>
          <a:solidFill>
            <a:schemeClr val="accent3">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r" defTabSz="914099"/>
            <a:r>
              <a:rPr lang="en-US" sz="4000" b="1" dirty="0" err="1" smtClean="0">
                <a:solidFill>
                  <a:schemeClr val="accent3">
                    <a:lumMod val="50000"/>
                  </a:schemeClr>
                </a:solidFill>
              </a:rPr>
              <a:t>wordpress</a:t>
            </a:r>
            <a:endParaRPr lang="en-US" sz="4400" b="1" dirty="0" smtClean="0">
              <a:solidFill>
                <a:schemeClr val="accent3">
                  <a:lumMod val="50000"/>
                </a:schemeClr>
              </a:solidFill>
            </a:endParaRPr>
          </a:p>
        </p:txBody>
      </p:sp>
      <p:sp>
        <p:nvSpPr>
          <p:cNvPr id="61" name="Round Diagonal Corner Rectangle 60"/>
          <p:cNvSpPr/>
          <p:nvPr/>
        </p:nvSpPr>
        <p:spPr bwMode="auto">
          <a:xfrm>
            <a:off x="8832188" y="3271837"/>
            <a:ext cx="1720024" cy="1580978"/>
          </a:xfrm>
          <a:prstGeom prst="round2DiagRect">
            <a:avLst/>
          </a:prstGeom>
          <a:solidFill>
            <a:schemeClr val="accent1"/>
          </a:solidFill>
          <a:ln w="76200">
            <a:solidFill>
              <a:schemeClr val="accent1"/>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smtClean="0">
                <a:solidFill>
                  <a:schemeClr val="bg1"/>
                </a:solidFill>
              </a:rPr>
              <a:t>default</a:t>
            </a:r>
          </a:p>
        </p:txBody>
      </p:sp>
      <p:cxnSp>
        <p:nvCxnSpPr>
          <p:cNvPr id="62" name="Straight Connector 61"/>
          <p:cNvCxnSpPr/>
          <p:nvPr/>
        </p:nvCxnSpPr>
        <p:spPr>
          <a:xfrm>
            <a:off x="9010601" y="3992812"/>
            <a:ext cx="697424"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63" name="Straight Connector 62"/>
          <p:cNvCxnSpPr/>
          <p:nvPr/>
        </p:nvCxnSpPr>
        <p:spPr>
          <a:xfrm>
            <a:off x="9010601" y="4269199"/>
            <a:ext cx="697424" cy="0"/>
          </a:xfrm>
          <a:prstGeom prst="line">
            <a:avLst/>
          </a:prstGeom>
          <a:ln w="152400">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64" name="Straight Connector 63"/>
          <p:cNvCxnSpPr/>
          <p:nvPr/>
        </p:nvCxnSpPr>
        <p:spPr>
          <a:xfrm>
            <a:off x="9010601" y="4517171"/>
            <a:ext cx="697424"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cxnSp>
        <p:nvCxnSpPr>
          <p:cNvPr id="65" name="Straight Connector 64"/>
          <p:cNvCxnSpPr/>
          <p:nvPr/>
        </p:nvCxnSpPr>
        <p:spPr>
          <a:xfrm>
            <a:off x="9729279" y="4912430"/>
            <a:ext cx="0" cy="2407930"/>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6" name="Straight Connector 65"/>
          <p:cNvCxnSpPr/>
          <p:nvPr/>
        </p:nvCxnSpPr>
        <p:spPr>
          <a:xfrm flipV="1">
            <a:off x="8144385" y="5142280"/>
            <a:ext cx="1584894" cy="14512"/>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72" name="Straight Connector 71"/>
          <p:cNvCxnSpPr/>
          <p:nvPr/>
        </p:nvCxnSpPr>
        <p:spPr>
          <a:xfrm>
            <a:off x="8144385" y="7297553"/>
            <a:ext cx="1584894" cy="22807"/>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76" name="Straight Connector 75"/>
          <p:cNvCxnSpPr>
            <a:endCxn id="82" idx="2"/>
          </p:cNvCxnSpPr>
          <p:nvPr/>
        </p:nvCxnSpPr>
        <p:spPr>
          <a:xfrm flipV="1">
            <a:off x="9729279" y="6257210"/>
            <a:ext cx="942869" cy="14512"/>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80" name="Right Bracket 79"/>
          <p:cNvSpPr/>
          <p:nvPr/>
        </p:nvSpPr>
        <p:spPr>
          <a:xfrm>
            <a:off x="7801794" y="4591037"/>
            <a:ext cx="334202" cy="951966"/>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1" name="Right Bracket 80"/>
          <p:cNvSpPr/>
          <p:nvPr/>
        </p:nvSpPr>
        <p:spPr>
          <a:xfrm>
            <a:off x="7810182" y="6805527"/>
            <a:ext cx="334202" cy="951966"/>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2" name="Right Bracket 81"/>
          <p:cNvSpPr/>
          <p:nvPr/>
        </p:nvSpPr>
        <p:spPr>
          <a:xfrm flipH="1">
            <a:off x="10672148" y="5781227"/>
            <a:ext cx="290618" cy="951966"/>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3" name="Round Diagonal Corner Rectangle 82"/>
          <p:cNvSpPr/>
          <p:nvPr/>
        </p:nvSpPr>
        <p:spPr bwMode="auto">
          <a:xfrm>
            <a:off x="11076999" y="5781227"/>
            <a:ext cx="2478935" cy="919880"/>
          </a:xfrm>
          <a:prstGeom prst="round2DiagRect">
            <a:avLst/>
          </a:prstGeom>
          <a:solidFill>
            <a:srgbClr val="C00000"/>
          </a:solidFill>
          <a:ln w="76200">
            <a:solidFill>
              <a:srgbClr val="C00000"/>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smtClean="0">
                <a:solidFill>
                  <a:schemeClr val="bg1"/>
                </a:solidFill>
              </a:rPr>
              <a:t>configuration</a:t>
            </a:r>
          </a:p>
        </p:txBody>
      </p:sp>
    </p:spTree>
    <p:extLst>
      <p:ext uri="{BB962C8B-B14F-4D97-AF65-F5344CB8AC3E}">
        <p14:creationId xmlns:p14="http://schemas.microsoft.com/office/powerpoint/2010/main" val="162594313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Modular Cookbook Recipes</a:t>
            </a:r>
            <a:endParaRPr lang="en-US" dirty="0"/>
          </a:p>
        </p:txBody>
      </p:sp>
      <p:grpSp>
        <p:nvGrpSpPr>
          <p:cNvPr id="46" name="Group 45"/>
          <p:cNvGrpSpPr/>
          <p:nvPr/>
        </p:nvGrpSpPr>
        <p:grpSpPr>
          <a:xfrm>
            <a:off x="1089187" y="3488481"/>
            <a:ext cx="4337277" cy="4134986"/>
            <a:chOff x="1671637" y="3827865"/>
            <a:chExt cx="4337277" cy="4134986"/>
          </a:xfrm>
        </p:grpSpPr>
        <p:sp>
          <p:nvSpPr>
            <p:cNvPr id="47" name="Rectangle 46"/>
            <p:cNvSpPr/>
            <p:nvPr/>
          </p:nvSpPr>
          <p:spPr bwMode="auto">
            <a:xfrm>
              <a:off x="1671637" y="3827865"/>
              <a:ext cx="4337277" cy="4134986"/>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r" defTabSz="914099"/>
              <a:r>
                <a:rPr lang="en-US" sz="4000" b="1" dirty="0" err="1" smtClean="0">
                  <a:solidFill>
                    <a:schemeClr val="accent3">
                      <a:lumMod val="50000"/>
                    </a:schemeClr>
                  </a:solidFill>
                </a:rPr>
                <a:t>httpd</a:t>
              </a:r>
              <a:endParaRPr lang="en-US" sz="4400" b="1" dirty="0" smtClean="0">
                <a:solidFill>
                  <a:schemeClr val="accent3">
                    <a:lumMod val="50000"/>
                  </a:schemeClr>
                </a:solidFill>
              </a:endParaRPr>
            </a:p>
          </p:txBody>
        </p:sp>
        <p:sp>
          <p:nvSpPr>
            <p:cNvPr id="48" name="Round Diagonal Corner Rectangle 47"/>
            <p:cNvSpPr/>
            <p:nvPr/>
          </p:nvSpPr>
          <p:spPr bwMode="auto">
            <a:xfrm>
              <a:off x="1782691" y="3932680"/>
              <a:ext cx="1448001" cy="1330946"/>
            </a:xfrm>
            <a:prstGeom prst="round2DiagRect">
              <a:avLst/>
            </a:prstGeom>
            <a:solidFill>
              <a:schemeClr val="accent1"/>
            </a:solidFill>
            <a:ln w="76200">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000" dirty="0" smtClean="0">
                  <a:solidFill>
                    <a:schemeClr val="bg1"/>
                  </a:solidFill>
                </a:rPr>
                <a:t>default</a:t>
              </a:r>
            </a:p>
          </p:txBody>
        </p:sp>
        <p:sp>
          <p:nvSpPr>
            <p:cNvPr id="49" name="Round Diagonal Corner Rectangle 48"/>
            <p:cNvSpPr/>
            <p:nvPr/>
          </p:nvSpPr>
          <p:spPr bwMode="auto">
            <a:xfrm>
              <a:off x="3778503" y="5043383"/>
              <a:ext cx="2086889" cy="774401"/>
            </a:xfrm>
            <a:prstGeom prst="round2DiagRect">
              <a:avLst/>
            </a:prstGeom>
            <a:solidFill>
              <a:schemeClr val="accent4"/>
            </a:solidFill>
            <a:ln w="76200">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000" dirty="0" smtClean="0">
                  <a:solidFill>
                    <a:schemeClr val="bg1"/>
                  </a:solidFill>
                </a:rPr>
                <a:t>install</a:t>
              </a:r>
            </a:p>
          </p:txBody>
        </p:sp>
        <p:sp>
          <p:nvSpPr>
            <p:cNvPr id="50" name="Round Diagonal Corner Rectangle 49"/>
            <p:cNvSpPr/>
            <p:nvPr/>
          </p:nvSpPr>
          <p:spPr bwMode="auto">
            <a:xfrm>
              <a:off x="3778502" y="5988954"/>
              <a:ext cx="2086889" cy="774401"/>
            </a:xfrm>
            <a:prstGeom prst="round2DiagRect">
              <a:avLst/>
            </a:prstGeom>
            <a:solidFill>
              <a:schemeClr val="accent5"/>
            </a:solidFill>
            <a:ln w="76200">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000" dirty="0" smtClean="0">
                  <a:solidFill>
                    <a:schemeClr val="bg1"/>
                  </a:solidFill>
                </a:rPr>
                <a:t>configuration</a:t>
              </a:r>
            </a:p>
          </p:txBody>
        </p:sp>
        <p:sp>
          <p:nvSpPr>
            <p:cNvPr id="51" name="Round Diagonal Corner Rectangle 50"/>
            <p:cNvSpPr/>
            <p:nvPr/>
          </p:nvSpPr>
          <p:spPr bwMode="auto">
            <a:xfrm>
              <a:off x="3778503" y="6934527"/>
              <a:ext cx="2086889" cy="774401"/>
            </a:xfrm>
            <a:prstGeom prst="round2DiagRect">
              <a:avLst/>
            </a:prstGeom>
            <a:solidFill>
              <a:srgbClr val="C97D9A"/>
            </a:solidFill>
            <a:ln w="76200">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000" dirty="0" smtClean="0">
                  <a:solidFill>
                    <a:schemeClr val="bg1"/>
                  </a:solidFill>
                </a:rPr>
                <a:t>service</a:t>
              </a:r>
            </a:p>
          </p:txBody>
        </p:sp>
        <p:cxnSp>
          <p:nvCxnSpPr>
            <p:cNvPr id="52" name="Straight Connector 51"/>
            <p:cNvCxnSpPr>
              <a:stCxn id="58" idx="1"/>
            </p:cNvCxnSpPr>
            <p:nvPr/>
          </p:nvCxnSpPr>
          <p:spPr>
            <a:xfrm>
              <a:off x="2506692" y="5263626"/>
              <a:ext cx="13322" cy="1112122"/>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56" name="Straight Connector 55"/>
            <p:cNvCxnSpPr/>
            <p:nvPr/>
          </p:nvCxnSpPr>
          <p:spPr>
            <a:xfrm>
              <a:off x="2506692" y="6375748"/>
              <a:ext cx="905602" cy="408"/>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57" name="Straight Connector 56"/>
            <p:cNvCxnSpPr/>
            <p:nvPr/>
          </p:nvCxnSpPr>
          <p:spPr>
            <a:xfrm>
              <a:off x="1932888" y="4539633"/>
              <a:ext cx="587126"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58" name="Straight Connector 57"/>
            <p:cNvCxnSpPr/>
            <p:nvPr/>
          </p:nvCxnSpPr>
          <p:spPr>
            <a:xfrm>
              <a:off x="1932888" y="4772309"/>
              <a:ext cx="587126" cy="0"/>
            </a:xfrm>
            <a:prstGeom prst="line">
              <a:avLst/>
            </a:prstGeom>
            <a:ln w="1524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59" name="Straight Connector 58"/>
            <p:cNvCxnSpPr/>
            <p:nvPr/>
          </p:nvCxnSpPr>
          <p:spPr>
            <a:xfrm>
              <a:off x="1932888" y="4981064"/>
              <a:ext cx="587126"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sp>
          <p:nvSpPr>
            <p:cNvPr id="60" name="Diamond 59"/>
            <p:cNvSpPr/>
            <p:nvPr/>
          </p:nvSpPr>
          <p:spPr bwMode="auto">
            <a:xfrm>
              <a:off x="3895934" y="5499563"/>
              <a:ext cx="274320" cy="274320"/>
            </a:xfrm>
            <a:prstGeom prst="diamond">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7" name="Regular Pentagon 66"/>
            <p:cNvSpPr/>
            <p:nvPr/>
          </p:nvSpPr>
          <p:spPr bwMode="auto">
            <a:xfrm>
              <a:off x="3894885" y="6439893"/>
              <a:ext cx="274320" cy="274320"/>
            </a:xfrm>
            <a:prstGeom prst="pentagon">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8" name="Oval 67"/>
            <p:cNvSpPr/>
            <p:nvPr/>
          </p:nvSpPr>
          <p:spPr bwMode="auto">
            <a:xfrm>
              <a:off x="3894885" y="7399159"/>
              <a:ext cx="274320" cy="274320"/>
            </a:xfrm>
            <a:prstGeom prst="ellipse">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9" name="Left Bracket 68"/>
            <p:cNvSpPr/>
            <p:nvPr/>
          </p:nvSpPr>
          <p:spPr>
            <a:xfrm>
              <a:off x="3412294" y="5043383"/>
              <a:ext cx="213244" cy="2665545"/>
            </a:xfrm>
            <a:prstGeom prst="lef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sp>
        <p:nvSpPr>
          <p:cNvPr id="70" name="Content Placeholder 2"/>
          <p:cNvSpPr txBox="1">
            <a:spLocks/>
          </p:cNvSpPr>
          <p:nvPr/>
        </p:nvSpPr>
        <p:spPr>
          <a:xfrm>
            <a:off x="6378904" y="4265079"/>
            <a:ext cx="9106997" cy="3358388"/>
          </a:xfrm>
          <a:prstGeom prst="rect">
            <a:avLst/>
          </a:prstGeom>
          <a:ln>
            <a:solidFill>
              <a:schemeClr val="tx2"/>
            </a:solidFill>
            <a:prstDash val="dash"/>
          </a:ln>
        </p:spPr>
        <p:txBody>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b="1" dirty="0" smtClean="0">
                <a:latin typeface="Courier New" charset="0"/>
                <a:ea typeface="Courier New" charset="0"/>
                <a:cs typeface="Courier New" charset="0"/>
              </a:rPr>
              <a:t>file '/</a:t>
            </a:r>
            <a:r>
              <a:rPr lang="en-US" sz="2400" b="1" dirty="0" err="1" smtClean="0">
                <a:latin typeface="Courier New" charset="0"/>
                <a:ea typeface="Courier New" charset="0"/>
                <a:cs typeface="Courier New" charset="0"/>
              </a:rPr>
              <a:t>var</a:t>
            </a:r>
            <a:r>
              <a:rPr lang="en-US" sz="2400" b="1" dirty="0" smtClean="0">
                <a:latin typeface="Courier New" charset="0"/>
                <a:ea typeface="Courier New" charset="0"/>
                <a:cs typeface="Courier New" charset="0"/>
              </a:rPr>
              <a:t>/www/html/</a:t>
            </a:r>
            <a:r>
              <a:rPr lang="en-US" sz="2400" b="1" dirty="0" err="1" smtClean="0">
                <a:latin typeface="Courier New" charset="0"/>
                <a:ea typeface="Courier New" charset="0"/>
                <a:cs typeface="Courier New" charset="0"/>
              </a:rPr>
              <a:t>index.html</a:t>
            </a:r>
            <a:r>
              <a:rPr lang="en-US" sz="2400" b="1" dirty="0" smtClean="0">
                <a:latin typeface="Courier New" charset="0"/>
                <a:ea typeface="Courier New" charset="0"/>
                <a:cs typeface="Courier New" charset="0"/>
              </a:rPr>
              <a:t>' do</a:t>
            </a:r>
          </a:p>
          <a:p>
            <a:r>
              <a:rPr lang="en-US" sz="2400" b="1" dirty="0" smtClean="0">
                <a:latin typeface="Courier New" charset="0"/>
                <a:ea typeface="Courier New" charset="0"/>
                <a:cs typeface="Courier New" charset="0"/>
              </a:rPr>
              <a:t>  content '&lt;h1&gt;Welcome Home&lt;/h1&gt;'</a:t>
            </a:r>
            <a:endParaRPr lang="en-US" sz="2400" b="1" dirty="0">
              <a:latin typeface="Courier New" charset="0"/>
              <a:ea typeface="Courier New" charset="0"/>
              <a:cs typeface="Courier New" charset="0"/>
            </a:endParaRPr>
          </a:p>
          <a:p>
            <a:r>
              <a:rPr lang="en-US" sz="2400" b="1" dirty="0" smtClean="0">
                <a:latin typeface="Courier New" charset="0"/>
                <a:ea typeface="Courier New" charset="0"/>
                <a:cs typeface="Courier New" charset="0"/>
              </a:rPr>
              <a:t>end</a:t>
            </a:r>
            <a:endParaRPr lang="en-US" sz="2400" b="1" dirty="0">
              <a:latin typeface="Courier New" charset="0"/>
              <a:ea typeface="Courier New" charset="0"/>
              <a:cs typeface="Courier New" charset="0"/>
            </a:endParaRPr>
          </a:p>
        </p:txBody>
      </p:sp>
      <p:sp>
        <p:nvSpPr>
          <p:cNvPr id="71" name="Text Placeholder 3"/>
          <p:cNvSpPr txBox="1">
            <a:spLocks/>
          </p:cNvSpPr>
          <p:nvPr/>
        </p:nvSpPr>
        <p:spPr>
          <a:xfrm>
            <a:off x="6378904" y="3488481"/>
            <a:ext cx="9106261" cy="566391"/>
          </a:xfrm>
          <a:prstGeom prst="rect">
            <a:avLst/>
          </a:prstGeom>
          <a:solidFill>
            <a:schemeClr val="bg1">
              <a:lumMod val="85000"/>
            </a:schemeClr>
          </a:solidFill>
        </p:spPr>
        <p:txBody>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800" b="1" dirty="0" smtClean="0">
                <a:latin typeface="Courier New" charset="0"/>
                <a:ea typeface="Courier New" charset="0"/>
                <a:cs typeface="Courier New" charset="0"/>
              </a:rPr>
              <a:t>~/</a:t>
            </a:r>
            <a:r>
              <a:rPr lang="en-US" sz="2800" b="1" dirty="0" err="1" smtClean="0">
                <a:latin typeface="Courier New" charset="0"/>
                <a:ea typeface="Courier New" charset="0"/>
                <a:cs typeface="Courier New" charset="0"/>
              </a:rPr>
              <a:t>httpd</a:t>
            </a:r>
            <a:r>
              <a:rPr lang="en-US" sz="2800" b="1" dirty="0" smtClean="0">
                <a:latin typeface="Courier New" charset="0"/>
                <a:ea typeface="Courier New" charset="0"/>
                <a:cs typeface="Courier New" charset="0"/>
              </a:rPr>
              <a:t>/recipes/</a:t>
            </a:r>
            <a:r>
              <a:rPr lang="en-US" sz="2800" b="1" dirty="0" err="1" smtClean="0">
                <a:latin typeface="Courier New" charset="0"/>
                <a:ea typeface="Courier New" charset="0"/>
                <a:cs typeface="Courier New" charset="0"/>
              </a:rPr>
              <a:t>configuration.rb</a:t>
            </a:r>
            <a:endParaRPr lang="en-US" sz="2800" b="1" dirty="0">
              <a:latin typeface="Courier New" charset="0"/>
              <a:ea typeface="Courier New" charset="0"/>
              <a:cs typeface="Courier New" charset="0"/>
            </a:endParaRPr>
          </a:p>
        </p:txBody>
      </p:sp>
      <p:cxnSp>
        <p:nvCxnSpPr>
          <p:cNvPr id="9" name="Elbow Connector 8"/>
          <p:cNvCxnSpPr>
            <a:stCxn id="50" idx="0"/>
            <a:endCxn id="3" idx="1"/>
          </p:cNvCxnSpPr>
          <p:nvPr/>
        </p:nvCxnSpPr>
        <p:spPr>
          <a:xfrm flipV="1">
            <a:off x="5282941" y="4957325"/>
            <a:ext cx="849501" cy="1079446"/>
          </a:xfrm>
          <a:prstGeom prst="bentConnector3">
            <a:avLst/>
          </a:prstGeom>
          <a:ln>
            <a:solidFill>
              <a:schemeClr val="accent5"/>
            </a:solidFill>
          </a:ln>
        </p:spPr>
        <p:style>
          <a:lnRef idx="3">
            <a:schemeClr val="accent1"/>
          </a:lnRef>
          <a:fillRef idx="0">
            <a:schemeClr val="accent1"/>
          </a:fillRef>
          <a:effectRef idx="2">
            <a:schemeClr val="accent1"/>
          </a:effectRef>
          <a:fontRef idx="minor">
            <a:schemeClr val="tx1"/>
          </a:fontRef>
        </p:style>
      </p:cxnSp>
      <p:sp>
        <p:nvSpPr>
          <p:cNvPr id="3" name="Left Bracket 2"/>
          <p:cNvSpPr/>
          <p:nvPr/>
        </p:nvSpPr>
        <p:spPr>
          <a:xfrm>
            <a:off x="6132442" y="4265079"/>
            <a:ext cx="246461" cy="1384491"/>
          </a:xfrm>
          <a:prstGeom prst="leftBracket">
            <a:avLst/>
          </a:prstGeom>
          <a:ln>
            <a:solidFill>
              <a:schemeClr val="accent5"/>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77607905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Node Object</a:t>
            </a:r>
            <a:endParaRPr lang="en-US" dirty="0"/>
          </a:p>
        </p:txBody>
      </p:sp>
      <p:sp>
        <p:nvSpPr>
          <p:cNvPr id="6" name="Snip Single Corner Rectangle 5"/>
          <p:cNvSpPr/>
          <p:nvPr/>
        </p:nvSpPr>
        <p:spPr bwMode="auto">
          <a:xfrm>
            <a:off x="1671638" y="3147331"/>
            <a:ext cx="2313953" cy="2713319"/>
          </a:xfrm>
          <a:prstGeom prst="snip1Rect">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lnSpc>
                <a:spcPct val="150000"/>
              </a:lnSpc>
            </a:pPr>
            <a:r>
              <a:rPr lang="en-US" dirty="0">
                <a:gradFill>
                  <a:gsLst>
                    <a:gs pos="0">
                      <a:srgbClr val="FFFFFF"/>
                    </a:gs>
                    <a:gs pos="100000">
                      <a:srgbClr val="FFFFFF"/>
                    </a:gs>
                  </a:gsLst>
                  <a:lin ang="5400000" scaled="0"/>
                </a:gradFill>
              </a:rPr>
              <a:t>node </a:t>
            </a:r>
            <a:r>
              <a:rPr lang="en-US" dirty="0" smtClean="0">
                <a:gradFill>
                  <a:gsLst>
                    <a:gs pos="0">
                      <a:srgbClr val="FFFFFF"/>
                    </a:gs>
                    <a:gs pos="100000">
                      <a:srgbClr val="FFFFFF"/>
                    </a:gs>
                  </a:gsLst>
                  <a:lin ang="5400000" scaled="0"/>
                </a:gradFill>
              </a:rPr>
              <a:t>object</a:t>
            </a:r>
            <a:endParaRPr lang="en-US" dirty="0">
              <a:gradFill>
                <a:gsLst>
                  <a:gs pos="0">
                    <a:srgbClr val="FFFFFF"/>
                  </a:gs>
                  <a:gs pos="100000">
                    <a:srgbClr val="FFFFFF"/>
                  </a:gs>
                </a:gsLst>
                <a:lin ang="5400000" scaled="0"/>
              </a:gradFill>
            </a:endParaRPr>
          </a:p>
          <a:p>
            <a:pPr algn="ctr" defTabSz="914099">
              <a:lnSpc>
                <a:spcPct val="150000"/>
              </a:lnSpc>
            </a:pPr>
            <a:r>
              <a:rPr lang="en-US" sz="5400" dirty="0" smtClean="0">
                <a:gradFill>
                  <a:gsLst>
                    <a:gs pos="0">
                      <a:srgbClr val="FFFFFF"/>
                    </a:gs>
                    <a:gs pos="100000">
                      <a:srgbClr val="FFFFFF"/>
                    </a:gs>
                  </a:gsLst>
                  <a:lin ang="5400000" scaled="0"/>
                </a:gradFill>
              </a:rPr>
              <a:t>{}</a:t>
            </a:r>
          </a:p>
        </p:txBody>
      </p:sp>
      <p:sp>
        <p:nvSpPr>
          <p:cNvPr id="8" name="Rounded Rectangle 7"/>
          <p:cNvSpPr/>
          <p:nvPr/>
        </p:nvSpPr>
        <p:spPr bwMode="auto">
          <a:xfrm>
            <a:off x="11545387" y="2522376"/>
            <a:ext cx="409847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Apply the Run List</a:t>
            </a:r>
            <a:endParaRPr lang="en-US" sz="2400" b="1" dirty="0" smtClean="0">
              <a:gradFill>
                <a:gsLst>
                  <a:gs pos="0">
                    <a:srgbClr val="FFFFFF"/>
                  </a:gs>
                  <a:gs pos="100000">
                    <a:srgbClr val="FFFFFF"/>
                  </a:gs>
                </a:gsLst>
                <a:lin ang="5400000" scaled="0"/>
              </a:gradFill>
            </a:endParaRPr>
          </a:p>
        </p:txBody>
      </p:sp>
      <p:sp>
        <p:nvSpPr>
          <p:cNvPr id="9" name="Rounded Rectangle 8"/>
          <p:cNvSpPr/>
          <p:nvPr/>
        </p:nvSpPr>
        <p:spPr bwMode="auto">
          <a:xfrm>
            <a:off x="12067902" y="3430180"/>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Build Node (</a:t>
            </a:r>
            <a:r>
              <a:rPr lang="en-US" sz="2000" b="1" dirty="0" err="1" smtClean="0">
                <a:gradFill>
                  <a:gsLst>
                    <a:gs pos="0">
                      <a:srgbClr val="FFFFFF"/>
                    </a:gs>
                    <a:gs pos="100000">
                      <a:srgbClr val="FFFFFF"/>
                    </a:gs>
                  </a:gsLst>
                  <a:lin ang="5400000" scaled="0"/>
                </a:gradFill>
              </a:rPr>
              <a:t>ohai</a:t>
            </a:r>
            <a:r>
              <a:rPr lang="en-US" sz="2000" b="1" dirty="0" smtClean="0">
                <a:gradFill>
                  <a:gsLst>
                    <a:gs pos="0">
                      <a:srgbClr val="FFFFFF"/>
                    </a:gs>
                    <a:gs pos="100000">
                      <a:srgbClr val="FFFFFF"/>
                    </a:gs>
                  </a:gsLst>
                  <a:lin ang="5400000" scaled="0"/>
                </a:gradFill>
              </a:rPr>
              <a:t>)</a:t>
            </a:r>
          </a:p>
        </p:txBody>
      </p:sp>
      <p:sp>
        <p:nvSpPr>
          <p:cNvPr id="10" name="Rounded Rectangle 9"/>
          <p:cNvSpPr/>
          <p:nvPr/>
        </p:nvSpPr>
        <p:spPr bwMode="auto">
          <a:xfrm>
            <a:off x="12067901" y="4337984"/>
            <a:ext cx="3575957"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Synchronize Cookbooks</a:t>
            </a:r>
          </a:p>
        </p:txBody>
      </p:sp>
      <p:sp>
        <p:nvSpPr>
          <p:cNvPr id="11" name="Rounded Rectangle 10"/>
          <p:cNvSpPr/>
          <p:nvPr/>
        </p:nvSpPr>
        <p:spPr bwMode="auto">
          <a:xfrm>
            <a:off x="12067901" y="6004220"/>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Build Resource Collection</a:t>
            </a:r>
          </a:p>
        </p:txBody>
      </p:sp>
      <p:sp>
        <p:nvSpPr>
          <p:cNvPr id="12" name="Rounded Rectangle 11"/>
          <p:cNvSpPr/>
          <p:nvPr/>
        </p:nvSpPr>
        <p:spPr bwMode="auto">
          <a:xfrm>
            <a:off x="12067901" y="6837338"/>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Converge</a:t>
            </a:r>
          </a:p>
        </p:txBody>
      </p:sp>
      <p:sp>
        <p:nvSpPr>
          <p:cNvPr id="18" name="Rounded Rectangle 17"/>
          <p:cNvSpPr/>
          <p:nvPr/>
        </p:nvSpPr>
        <p:spPr bwMode="auto">
          <a:xfrm>
            <a:off x="12067901" y="5171102"/>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Load Cookbooks</a:t>
            </a:r>
          </a:p>
        </p:txBody>
      </p:sp>
      <p:cxnSp>
        <p:nvCxnSpPr>
          <p:cNvPr id="20" name="Straight Connector 19"/>
          <p:cNvCxnSpPr>
            <a:stCxn id="9" idx="1"/>
          </p:cNvCxnSpPr>
          <p:nvPr/>
        </p:nvCxnSpPr>
        <p:spPr>
          <a:xfrm flipH="1">
            <a:off x="3985591" y="3774954"/>
            <a:ext cx="8082311" cy="0"/>
          </a:xfrm>
          <a:prstGeom prst="line">
            <a:avLst/>
          </a:prstGeom>
          <a:ln>
            <a:solidFill>
              <a:schemeClr val="accent5"/>
            </a:solidFill>
            <a:tailEnd type="triangle" w="lg" len="lg"/>
          </a:ln>
        </p:spPr>
        <p:style>
          <a:lnRef idx="3">
            <a:schemeClr val="accent1"/>
          </a:lnRef>
          <a:fillRef idx="0">
            <a:schemeClr val="accent1"/>
          </a:fillRef>
          <a:effectRef idx="2">
            <a:schemeClr val="accent1"/>
          </a:effectRef>
          <a:fontRef idx="minor">
            <a:schemeClr val="tx1"/>
          </a:fontRef>
        </p:style>
      </p:cxnSp>
      <p:cxnSp>
        <p:nvCxnSpPr>
          <p:cNvPr id="22" name="Straight Connector 21"/>
          <p:cNvCxnSpPr>
            <a:stCxn id="18" idx="1"/>
          </p:cNvCxnSpPr>
          <p:nvPr/>
        </p:nvCxnSpPr>
        <p:spPr>
          <a:xfrm flipH="1">
            <a:off x="3985591" y="5515876"/>
            <a:ext cx="8082310" cy="0"/>
          </a:xfrm>
          <a:prstGeom prst="line">
            <a:avLst/>
          </a:prstGeom>
          <a:ln>
            <a:solidFill>
              <a:schemeClr val="accent5"/>
            </a:solidFill>
            <a:headEnd w="lg" len="lg"/>
            <a:tailEnd type="triangle" w="lg" len="lg"/>
          </a:ln>
        </p:spPr>
        <p:style>
          <a:lnRef idx="3">
            <a:schemeClr val="accent1"/>
          </a:lnRef>
          <a:fillRef idx="0">
            <a:schemeClr val="accent1"/>
          </a:fillRef>
          <a:effectRef idx="2">
            <a:schemeClr val="accent1"/>
          </a:effectRef>
          <a:fontRef idx="minor">
            <a:schemeClr val="tx1"/>
          </a:fontRef>
        </p:style>
      </p:cxnSp>
      <p:sp>
        <p:nvSpPr>
          <p:cNvPr id="23" name="Snip Single Corner Rectangle 22"/>
          <p:cNvSpPr/>
          <p:nvPr/>
        </p:nvSpPr>
        <p:spPr bwMode="auto">
          <a:xfrm>
            <a:off x="4581268" y="3303043"/>
            <a:ext cx="1718276" cy="943822"/>
          </a:xfrm>
          <a:prstGeom prst="snip1Rect">
            <a:avLst/>
          </a:prstGeom>
          <a:solidFill>
            <a:schemeClr val="accent5"/>
          </a:solidFill>
          <a:ln>
            <a:noFill/>
            <a:headEnd type="none" w="med" len="med"/>
            <a:tailEnd type="none" w="med" len="med"/>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smtClean="0">
                <a:gradFill>
                  <a:gsLst>
                    <a:gs pos="0">
                      <a:srgbClr val="FFFFFF"/>
                    </a:gs>
                    <a:gs pos="100000">
                      <a:srgbClr val="FFFFFF"/>
                    </a:gs>
                  </a:gsLst>
                  <a:lin ang="5400000" scaled="0"/>
                </a:gradFill>
              </a:rPr>
              <a:t>system attributes</a:t>
            </a:r>
          </a:p>
        </p:txBody>
      </p:sp>
      <p:sp>
        <p:nvSpPr>
          <p:cNvPr id="24" name="Snip Single Corner Rectangle 23"/>
          <p:cNvSpPr/>
          <p:nvPr/>
        </p:nvSpPr>
        <p:spPr bwMode="auto">
          <a:xfrm>
            <a:off x="8026745" y="4916828"/>
            <a:ext cx="2359645" cy="943822"/>
          </a:xfrm>
          <a:prstGeom prst="snip1Rect">
            <a:avLst/>
          </a:prstGeom>
          <a:solidFill>
            <a:schemeClr val="accent5"/>
          </a:solidFill>
          <a:ln>
            <a:noFill/>
            <a:headEnd type="none" w="med" len="med"/>
            <a:tailEnd type="none" w="med" len="med"/>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smtClean="0">
                <a:gradFill>
                  <a:gsLst>
                    <a:gs pos="0">
                      <a:srgbClr val="FFFFFF"/>
                    </a:gs>
                    <a:gs pos="100000">
                      <a:srgbClr val="FFFFFF"/>
                    </a:gs>
                  </a:gsLst>
                  <a:lin ang="5400000" scaled="0"/>
                </a:gradFill>
              </a:rPr>
              <a:t>cookbook defined attributes</a:t>
            </a:r>
          </a:p>
        </p:txBody>
      </p:sp>
      <p:sp>
        <p:nvSpPr>
          <p:cNvPr id="25" name="TextBox 24"/>
          <p:cNvSpPr txBox="1"/>
          <p:nvPr/>
        </p:nvSpPr>
        <p:spPr bwMode="white">
          <a:xfrm>
            <a:off x="4581268" y="4246864"/>
            <a:ext cx="1718276" cy="471911"/>
          </a:xfrm>
          <a:prstGeom prst="rect">
            <a:avLst/>
          </a:prstGeom>
          <a:solidFill>
            <a:srgbClr val="C00000"/>
          </a:solidFill>
          <a:ln>
            <a:noFill/>
          </a:ln>
          <a:effectLst>
            <a:outerShdw blurRad="50800" dist="38100" dir="2700000" algn="tl" rotWithShape="0">
              <a:prstClr val="black">
                <a:alpha val="40000"/>
              </a:prstClr>
            </a:outerShdw>
          </a:effectLst>
        </p:spPr>
        <p:txBody>
          <a:bodyPr vert="horz" wrap="square" lIns="91440" tIns="91440" rIns="91440" bIns="91440" rtlCol="0">
            <a:noAutofit/>
          </a:bodyPr>
          <a:lstStyle/>
          <a:p>
            <a:pPr algn="ctr"/>
            <a:r>
              <a:rPr lang="en-US" sz="1800" smtClean="0">
                <a:solidFill>
                  <a:schemeClr val="bg1"/>
                </a:solidFill>
              </a:rPr>
              <a:t>automatic</a:t>
            </a:r>
            <a:endParaRPr lang="en-US" sz="1800" dirty="0" smtClean="0">
              <a:solidFill>
                <a:schemeClr val="bg1"/>
              </a:solidFill>
            </a:endParaRPr>
          </a:p>
        </p:txBody>
      </p:sp>
      <p:sp>
        <p:nvSpPr>
          <p:cNvPr id="26" name="TextBox 25"/>
          <p:cNvSpPr txBox="1"/>
          <p:nvPr/>
        </p:nvSpPr>
        <p:spPr bwMode="white">
          <a:xfrm>
            <a:off x="8026744" y="5860649"/>
            <a:ext cx="2359645" cy="1051375"/>
          </a:xfrm>
          <a:prstGeom prst="rect">
            <a:avLst/>
          </a:prstGeom>
          <a:solidFill>
            <a:srgbClr val="C00000"/>
          </a:solidFill>
          <a:ln>
            <a:noFill/>
          </a:ln>
          <a:effectLst>
            <a:outerShdw blurRad="50800" dist="38100" dir="2700000" algn="tl" rotWithShape="0">
              <a:prstClr val="black">
                <a:alpha val="40000"/>
              </a:prstClr>
            </a:outerShdw>
          </a:effectLst>
        </p:spPr>
        <p:txBody>
          <a:bodyPr vert="horz" wrap="square" lIns="91440" tIns="91440" rIns="91440" bIns="91440" rtlCol="0">
            <a:noAutofit/>
          </a:bodyPr>
          <a:lstStyle/>
          <a:p>
            <a:pPr algn="ctr"/>
            <a:r>
              <a:rPr lang="en-US" sz="1800" dirty="0" smtClean="0">
                <a:solidFill>
                  <a:schemeClr val="bg1"/>
                </a:solidFill>
              </a:rPr>
              <a:t>default</a:t>
            </a:r>
          </a:p>
          <a:p>
            <a:pPr algn="ctr"/>
            <a:r>
              <a:rPr lang="en-US" sz="1800" dirty="0" smtClean="0">
                <a:solidFill>
                  <a:schemeClr val="bg1"/>
                </a:solidFill>
              </a:rPr>
              <a:t>normal</a:t>
            </a:r>
          </a:p>
          <a:p>
            <a:pPr algn="ctr"/>
            <a:r>
              <a:rPr lang="en-US" sz="1800" dirty="0" smtClean="0">
                <a:solidFill>
                  <a:schemeClr val="bg1"/>
                </a:solidFill>
              </a:rPr>
              <a:t>override</a:t>
            </a:r>
          </a:p>
        </p:txBody>
      </p:sp>
      <p:sp>
        <p:nvSpPr>
          <p:cNvPr id="29" name="Rectangle 28"/>
          <p:cNvSpPr/>
          <p:nvPr/>
        </p:nvSpPr>
        <p:spPr>
          <a:xfrm>
            <a:off x="4194872" y="7526886"/>
            <a:ext cx="7866256" cy="461665"/>
          </a:xfrm>
          <a:prstGeom prst="rect">
            <a:avLst/>
          </a:prstGeom>
        </p:spPr>
        <p:txBody>
          <a:bodyPr wrap="none">
            <a:spAutoFit/>
          </a:bodyPr>
          <a:lstStyle/>
          <a:p>
            <a:pPr algn="ctr"/>
            <a:r>
              <a:rPr lang="en-US" dirty="0" smtClean="0">
                <a:hlinkClick r:id="rId3"/>
              </a:rPr>
              <a:t>https://docs.chef.io/attributes.html - attribute-precedence</a:t>
            </a:r>
            <a:endParaRPr lang="en-US" dirty="0"/>
          </a:p>
        </p:txBody>
      </p:sp>
    </p:spTree>
    <p:extLst>
      <p:ext uri="{BB962C8B-B14F-4D97-AF65-F5344CB8AC3E}">
        <p14:creationId xmlns:p14="http://schemas.microsoft.com/office/powerpoint/2010/main" val="967390810"/>
      </p:ext>
    </p:extLst>
  </p:cSld>
  <p:clrMapOvr>
    <a:masterClrMapping/>
  </p:clrMapOvr>
  <p:transition xmlns:p14="http://schemas.microsoft.com/office/powerpoint/2010/mai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Refactor to Use Attributes</a:t>
            </a:r>
            <a:endParaRPr lang="en-US" dirty="0"/>
          </a:p>
        </p:txBody>
      </p:sp>
      <p:sp>
        <p:nvSpPr>
          <p:cNvPr id="3" name="Content Placeholder 2"/>
          <p:cNvSpPr>
            <a:spLocks noGrp="1"/>
          </p:cNvSpPr>
          <p:nvPr>
            <p:ph sz="quarter" idx="11"/>
          </p:nvPr>
        </p:nvSpPr>
        <p:spPr/>
        <p:txBody>
          <a:bodyPr/>
          <a:lstStyle/>
          <a:p>
            <a:r>
              <a:rPr lang="en-US" dirty="0" smtClean="0"/>
              <a:t>Time to remove all the hard-coded values and make them attributes.</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smtClean="0"/>
              <a:t>Refactor the Install recipe to use a Node attribute</a:t>
            </a:r>
          </a:p>
          <a:p>
            <a:pPr marL="342900" indent="-342900">
              <a:buFont typeface="Wingdings" charset="2"/>
              <a:buChar char="q"/>
            </a:pPr>
            <a:r>
              <a:rPr lang="en-US" dirty="0" smtClean="0"/>
              <a:t>Execute the tests and verify the tests fail</a:t>
            </a:r>
          </a:p>
          <a:p>
            <a:pPr marL="342900" indent="-342900">
              <a:buFont typeface="Wingdings" charset="2"/>
              <a:buChar char="q"/>
            </a:pPr>
            <a:r>
              <a:rPr lang="en-US" dirty="0" smtClean="0"/>
              <a:t>Create the attributes file and add the Node attribute</a:t>
            </a:r>
          </a:p>
          <a:p>
            <a:pPr marL="342900" indent="-342900">
              <a:buFont typeface="Wingdings" charset="2"/>
              <a:buChar char="q"/>
            </a:pPr>
            <a:r>
              <a:rPr lang="en-US" dirty="0" smtClean="0"/>
              <a:t>Execute the tests and verify the tests pass</a:t>
            </a:r>
            <a:endParaRPr lang="en-US" dirty="0"/>
          </a:p>
        </p:txBody>
      </p:sp>
    </p:spTree>
    <p:extLst>
      <p:ext uri="{BB962C8B-B14F-4D97-AF65-F5344CB8AC3E}">
        <p14:creationId xmlns:p14="http://schemas.microsoft.com/office/powerpoint/2010/main" val="131565266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Replace the Value with a Node Attribute</a:t>
            </a:r>
            <a:endParaRPr lang="en-US"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err="1"/>
              <a:t>httpd</a:t>
            </a:r>
            <a:endParaRPr lang="en-US" dirty="0"/>
          </a:p>
          <a:p>
            <a:r>
              <a:rPr lang="en-US" dirty="0"/>
              <a:t># Recipe:: install</a:t>
            </a:r>
          </a:p>
          <a:p>
            <a:r>
              <a:rPr lang="en-US" dirty="0"/>
              <a:t>#</a:t>
            </a:r>
          </a:p>
          <a:p>
            <a:r>
              <a:rPr lang="en-US" dirty="0"/>
              <a:t># Copyright (c) </a:t>
            </a:r>
            <a:r>
              <a:rPr lang="is-IS" dirty="0" smtClean="0"/>
              <a:t>2016</a:t>
            </a:r>
            <a:r>
              <a:rPr lang="en-US" dirty="0" smtClean="0"/>
              <a:t> </a:t>
            </a:r>
            <a:r>
              <a:rPr lang="en-US" dirty="0"/>
              <a:t>The Authors, All Rights Reserved.</a:t>
            </a:r>
          </a:p>
          <a:p>
            <a:r>
              <a:rPr lang="en-US" dirty="0" smtClean="0"/>
              <a:t>package node['</a:t>
            </a:r>
            <a:r>
              <a:rPr lang="en-US" dirty="0" err="1" smtClean="0"/>
              <a:t>httpd</a:t>
            </a:r>
            <a:r>
              <a:rPr lang="en-US" dirty="0" smtClean="0"/>
              <a:t>']['</a:t>
            </a:r>
            <a:r>
              <a:rPr lang="en-US" dirty="0" err="1" smtClean="0"/>
              <a:t>package_name</a:t>
            </a:r>
            <a:r>
              <a:rPr lang="en-US" dirty="0" smtClean="0"/>
              <a:t>']</a:t>
            </a:r>
            <a:endParaRPr lang="en-US" dirty="0"/>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/recipes/</a:t>
            </a:r>
            <a:r>
              <a:rPr lang="en-US" dirty="0" err="1" smtClean="0"/>
              <a:t>install.rb</a:t>
            </a:r>
            <a:endParaRPr lang="en-US" dirty="0"/>
          </a:p>
        </p:txBody>
      </p:sp>
      <p:sp>
        <p:nvSpPr>
          <p:cNvPr id="7" name="Text Placeholder 6"/>
          <p:cNvSpPr>
            <a:spLocks noGrp="1"/>
          </p:cNvSpPr>
          <p:nvPr>
            <p:ph type="body" sz="quarter" idx="13"/>
          </p:nvPr>
        </p:nvSpPr>
        <p:spPr>
          <a:xfrm>
            <a:off x="1135042" y="4758379"/>
            <a:ext cx="14404273" cy="626533"/>
          </a:xfrm>
        </p:spPr>
        <p:txBody>
          <a:bodyPr/>
          <a:lstStyle/>
          <a:p>
            <a:endParaRPr lang="en-US" dirty="0"/>
          </a:p>
        </p:txBody>
      </p:sp>
    </p:spTree>
    <p:extLst>
      <p:ext uri="{BB962C8B-B14F-4D97-AF65-F5344CB8AC3E}">
        <p14:creationId xmlns:p14="http://schemas.microsoft.com/office/powerpoint/2010/main" val="26660731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Refactor to Use Attributes</a:t>
            </a:r>
            <a:endParaRPr lang="en-US" dirty="0"/>
          </a:p>
        </p:txBody>
      </p:sp>
      <p:sp>
        <p:nvSpPr>
          <p:cNvPr id="3" name="Content Placeholder 2"/>
          <p:cNvSpPr>
            <a:spLocks noGrp="1"/>
          </p:cNvSpPr>
          <p:nvPr>
            <p:ph sz="quarter" idx="11"/>
          </p:nvPr>
        </p:nvSpPr>
        <p:spPr/>
        <p:txBody>
          <a:bodyPr/>
          <a:lstStyle/>
          <a:p>
            <a:r>
              <a:rPr lang="en-US" dirty="0" smtClean="0"/>
              <a:t>A change means a chance for us to run the tests!</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Refactor the Install recipe to use a Node attribute</a:t>
            </a:r>
          </a:p>
          <a:p>
            <a:pPr marL="342900" indent="-342900">
              <a:buFont typeface="Wingdings" charset="2"/>
              <a:buChar char="q"/>
            </a:pPr>
            <a:r>
              <a:rPr lang="en-US" dirty="0"/>
              <a:t>Execute the tests and verify the tests fail</a:t>
            </a:r>
          </a:p>
          <a:p>
            <a:pPr marL="342900" indent="-342900">
              <a:buFont typeface="Wingdings" charset="2"/>
              <a:buChar char="q"/>
            </a:pPr>
            <a:r>
              <a:rPr lang="en-US" dirty="0"/>
              <a:t>Create the attributes file and add the Node attribute</a:t>
            </a:r>
          </a:p>
          <a:p>
            <a:pPr marL="342900" indent="-342900">
              <a:buFont typeface="Wingdings" charset="2"/>
              <a:buChar char="q"/>
            </a:pPr>
            <a:r>
              <a:rPr lang="en-US" dirty="0"/>
              <a:t>Execute the tests and verify the tests pass</a:t>
            </a:r>
          </a:p>
        </p:txBody>
      </p:sp>
    </p:spTree>
    <p:extLst>
      <p:ext uri="{BB962C8B-B14F-4D97-AF65-F5344CB8AC3E}">
        <p14:creationId xmlns:p14="http://schemas.microsoft.com/office/powerpoint/2010/main" val="212973949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FFFFFF</a:t>
            </a:r>
            <a:r>
              <a:rPr lang="en-US" dirty="0"/>
              <a:t>...</a:t>
            </a:r>
          </a:p>
          <a:p>
            <a:endParaRPr lang="en-US" dirty="0"/>
          </a:p>
          <a:p>
            <a:r>
              <a:rPr lang="en-US" dirty="0"/>
              <a:t>Failures:</a:t>
            </a:r>
          </a:p>
          <a:p>
            <a:endParaRPr lang="en-US" dirty="0"/>
          </a:p>
          <a:p>
            <a:r>
              <a:rPr lang="en-US" dirty="0"/>
              <a:t>  1) </a:t>
            </a:r>
            <a:r>
              <a:rPr lang="en-US" dirty="0" err="1"/>
              <a:t>httpd</a:t>
            </a:r>
            <a:r>
              <a:rPr lang="en-US" dirty="0"/>
              <a:t>::default When all attributes are default, on an unspecified platform converges successfully</a:t>
            </a:r>
          </a:p>
          <a:p>
            <a:r>
              <a:rPr lang="en-US" dirty="0"/>
              <a:t>     Failure/Error: expect { </a:t>
            </a:r>
            <a:r>
              <a:rPr lang="en-US" dirty="0" err="1"/>
              <a:t>chef_run</a:t>
            </a:r>
            <a:r>
              <a:rPr lang="en-US" dirty="0"/>
              <a:t> }.</a:t>
            </a:r>
            <a:r>
              <a:rPr lang="en-US" dirty="0" err="1"/>
              <a:t>to_not</a:t>
            </a:r>
            <a:r>
              <a:rPr lang="en-US" dirty="0"/>
              <a:t> </a:t>
            </a:r>
            <a:r>
              <a:rPr lang="en-US" dirty="0" err="1"/>
              <a:t>raise_error</a:t>
            </a:r>
            <a:endParaRPr lang="en-US" dirty="0"/>
          </a:p>
          <a:p>
            <a:r>
              <a:rPr lang="en-US" dirty="0"/>
              <a:t>       expected no Exception, got #&lt;</a:t>
            </a:r>
            <a:r>
              <a:rPr lang="en-US" dirty="0" err="1"/>
              <a:t>NoMethodError</a:t>
            </a:r>
            <a:r>
              <a:rPr lang="en-US" dirty="0"/>
              <a:t>: undefined method `[]' for </a:t>
            </a:r>
            <a:r>
              <a:rPr lang="en-US" dirty="0" err="1"/>
              <a:t>nil:NilClass</a:t>
            </a:r>
            <a:r>
              <a:rPr lang="en-US" dirty="0"/>
              <a:t>&gt; with </a:t>
            </a:r>
            <a:r>
              <a:rPr lang="en-US" dirty="0" err="1"/>
              <a:t>backtrace</a:t>
            </a:r>
            <a:r>
              <a:rPr lang="en-US" dirty="0"/>
              <a:t>:</a:t>
            </a:r>
          </a:p>
          <a:p>
            <a:r>
              <a:rPr lang="en-US" dirty="0"/>
              <a:t>         # /</a:t>
            </a:r>
            <a:r>
              <a:rPr lang="en-US" dirty="0" err="1" smtClean="0"/>
              <a:t>tmp</a:t>
            </a:r>
            <a:r>
              <a:rPr lang="en-US" dirty="0" smtClean="0"/>
              <a:t>/d</a:t>
            </a:r>
            <a:r>
              <a:rPr lang="is-IS" dirty="0" smtClean="0"/>
              <a:t>2016</a:t>
            </a:r>
            <a:r>
              <a:rPr lang="en-US" dirty="0" smtClean="0"/>
              <a:t>1026-15641-1adgkog/cookbooks/</a:t>
            </a:r>
            <a:r>
              <a:rPr lang="en-US" dirty="0" err="1" smtClean="0"/>
              <a:t>httpd</a:t>
            </a:r>
            <a:r>
              <a:rPr lang="en-US" dirty="0" smtClean="0"/>
              <a:t>/recipes/install.rb:6:in </a:t>
            </a:r>
            <a:r>
              <a:rPr lang="en-US" dirty="0"/>
              <a:t>`</a:t>
            </a:r>
            <a:r>
              <a:rPr lang="en-US" dirty="0" err="1"/>
              <a:t>from_file</a:t>
            </a:r>
            <a:r>
              <a:rPr lang="en-US" dirty="0" smtClean="0"/>
              <a:t>'</a:t>
            </a:r>
            <a:endParaRPr lang="en-US" dirty="0"/>
          </a:p>
        </p:txBody>
      </p:sp>
      <p:sp>
        <p:nvSpPr>
          <p:cNvPr id="3" name="Text Placeholder 2"/>
          <p:cNvSpPr>
            <a:spLocks noGrp="1"/>
          </p:cNvSpPr>
          <p:nvPr>
            <p:ph type="body" sz="quarter" idx="11"/>
          </p:nvPr>
        </p:nvSpPr>
        <p:spPr/>
        <p:txBody>
          <a:bodyPr/>
          <a:lstStyle/>
          <a:p>
            <a:r>
              <a:rPr lang="en-US" dirty="0" smtClean="0"/>
              <a:t>&gt; chef exec </a:t>
            </a:r>
            <a:r>
              <a:rPr lang="en-US" dirty="0" err="1" smtClean="0"/>
              <a:t>rspec</a:t>
            </a:r>
            <a:endParaRPr lang="en-US" dirty="0"/>
          </a:p>
        </p:txBody>
      </p:sp>
      <p:sp>
        <p:nvSpPr>
          <p:cNvPr id="6" name="Content Placeholder 5"/>
          <p:cNvSpPr>
            <a:spLocks noGrp="1"/>
          </p:cNvSpPr>
          <p:nvPr>
            <p:ph sz="quarter" idx="12"/>
          </p:nvPr>
        </p:nvSpPr>
        <p:spPr>
          <a:xfrm>
            <a:off x="1127883" y="5968791"/>
            <a:ext cx="14420850" cy="1015571"/>
          </a:xfrm>
        </p:spPr>
        <p:txBody>
          <a:bodyPr/>
          <a:lstStyle/>
          <a:p>
            <a:endParaRPr lang="en-US"/>
          </a:p>
        </p:txBody>
      </p:sp>
      <p:sp>
        <p:nvSpPr>
          <p:cNvPr id="5" name="Title 4"/>
          <p:cNvSpPr>
            <a:spLocks noGrp="1"/>
          </p:cNvSpPr>
          <p:nvPr>
            <p:ph type="title"/>
          </p:nvPr>
        </p:nvSpPr>
        <p:spPr/>
        <p:txBody>
          <a:bodyPr/>
          <a:lstStyle/>
          <a:p>
            <a:r>
              <a:rPr lang="en-US" dirty="0" smtClean="0"/>
              <a:t>Execute the Tests to See it Fail</a:t>
            </a:r>
            <a:endParaRPr lang="en-US" dirty="0"/>
          </a:p>
        </p:txBody>
      </p:sp>
    </p:spTree>
    <p:extLst>
      <p:ext uri="{BB962C8B-B14F-4D97-AF65-F5344CB8AC3E}">
        <p14:creationId xmlns:p14="http://schemas.microsoft.com/office/powerpoint/2010/main" val="77718737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Refactor to Use Attributes</a:t>
            </a:r>
            <a:endParaRPr lang="en-US" dirty="0"/>
          </a:p>
        </p:txBody>
      </p:sp>
      <p:sp>
        <p:nvSpPr>
          <p:cNvPr id="3" name="Content Placeholder 2"/>
          <p:cNvSpPr>
            <a:spLocks noGrp="1"/>
          </p:cNvSpPr>
          <p:nvPr>
            <p:ph sz="quarter" idx="11"/>
          </p:nvPr>
        </p:nvSpPr>
        <p:spPr/>
        <p:txBody>
          <a:bodyPr/>
          <a:lstStyle/>
          <a:p>
            <a:r>
              <a:rPr lang="en-US" dirty="0" smtClean="0"/>
              <a:t>We definitely broke it! Now, let's fix it.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Refactor the Install recipe to use a Node attribute</a:t>
            </a:r>
          </a:p>
          <a:p>
            <a:pPr marL="342900" indent="-342900">
              <a:buFont typeface="Wingdings" charset="2"/>
              <a:buChar char="ü"/>
            </a:pPr>
            <a:r>
              <a:rPr lang="en-US" dirty="0"/>
              <a:t>Execute the tests and verify the tests fail</a:t>
            </a:r>
          </a:p>
          <a:p>
            <a:pPr marL="342900" indent="-342900">
              <a:buFont typeface="Wingdings" charset="2"/>
              <a:buChar char="q"/>
            </a:pPr>
            <a:r>
              <a:rPr lang="en-US" dirty="0"/>
              <a:t>Create the attributes file and add the Node attribute</a:t>
            </a:r>
          </a:p>
          <a:p>
            <a:pPr marL="342900" indent="-342900">
              <a:buFont typeface="Wingdings" charset="2"/>
              <a:buChar char="q"/>
            </a:pPr>
            <a:r>
              <a:rPr lang="en-US" dirty="0"/>
              <a:t>Execute the tests and verify the tests pass</a:t>
            </a:r>
          </a:p>
        </p:txBody>
      </p:sp>
    </p:spTree>
    <p:extLst>
      <p:ext uri="{BB962C8B-B14F-4D97-AF65-F5344CB8AC3E}">
        <p14:creationId xmlns:p14="http://schemas.microsoft.com/office/powerpoint/2010/main" val="190198359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Usage: chef generate attribute [path/to/cookbook] NAME [options]</a:t>
            </a:r>
          </a:p>
          <a:p>
            <a:r>
              <a:rPr lang="en-US" dirty="0"/>
              <a:t>    -C, --copyright COPYRIGHT        Name of the copyright </a:t>
            </a:r>
            <a:r>
              <a:rPr lang="en-US" dirty="0" err="1" smtClean="0"/>
              <a:t>hol</a:t>
            </a:r>
            <a:r>
              <a:rPr lang="en-US" dirty="0" smtClean="0"/>
              <a:t>...</a:t>
            </a:r>
            <a:endParaRPr lang="en-US" dirty="0"/>
          </a:p>
          <a:p>
            <a:r>
              <a:rPr lang="en-US" dirty="0"/>
              <a:t>    -m, --email EMAIL                Email address of the </a:t>
            </a:r>
            <a:r>
              <a:rPr lang="en-US" dirty="0" smtClean="0"/>
              <a:t>auth...</a:t>
            </a:r>
            <a:endParaRPr lang="en-US" dirty="0"/>
          </a:p>
          <a:p>
            <a:r>
              <a:rPr lang="en-US" dirty="0"/>
              <a:t>    -a, --generator-</a:t>
            </a:r>
            <a:r>
              <a:rPr lang="en-US" dirty="0" err="1"/>
              <a:t>arg</a:t>
            </a:r>
            <a:r>
              <a:rPr lang="en-US" dirty="0"/>
              <a:t> KEY=VALUE    Use to set </a:t>
            </a:r>
            <a:r>
              <a:rPr lang="en-US" dirty="0" smtClean="0"/>
              <a:t>arbitrary     ...</a:t>
            </a:r>
            <a:endParaRPr lang="en-US" dirty="0"/>
          </a:p>
          <a:p>
            <a:r>
              <a:rPr lang="en-US" dirty="0"/>
              <a:t>    -I, --license LICENSE            </a:t>
            </a:r>
            <a:r>
              <a:rPr lang="en-US" dirty="0" err="1"/>
              <a:t>all_rights</a:t>
            </a:r>
            <a:r>
              <a:rPr lang="en-US" dirty="0"/>
              <a:t>, apache2, </a:t>
            </a:r>
            <a:r>
              <a:rPr lang="en-US" dirty="0" err="1"/>
              <a:t>mit</a:t>
            </a:r>
            <a:r>
              <a:rPr lang="en-US" dirty="0" smtClean="0"/>
              <a:t>,...</a:t>
            </a:r>
            <a:endParaRPr lang="en-US" dirty="0"/>
          </a:p>
          <a:p>
            <a:r>
              <a:rPr lang="en-US" dirty="0"/>
              <a:t>    -g GENERATOR_COOKBOOK_PATH,      Use </a:t>
            </a:r>
            <a:r>
              <a:rPr lang="en-US" dirty="0" smtClean="0"/>
              <a:t>GENERATOR_COOKBOOK_PA...</a:t>
            </a:r>
            <a:endParaRPr lang="en-US" dirty="0"/>
          </a:p>
          <a:p>
            <a:r>
              <a:rPr lang="en-US" dirty="0"/>
              <a:t>        --generator-cookbook</a:t>
            </a:r>
          </a:p>
        </p:txBody>
      </p:sp>
      <p:sp>
        <p:nvSpPr>
          <p:cNvPr id="3" name="Text Placeholder 2"/>
          <p:cNvSpPr>
            <a:spLocks noGrp="1"/>
          </p:cNvSpPr>
          <p:nvPr>
            <p:ph type="body" sz="quarter" idx="11"/>
          </p:nvPr>
        </p:nvSpPr>
        <p:spPr/>
        <p:txBody>
          <a:bodyPr/>
          <a:lstStyle/>
          <a:p>
            <a:r>
              <a:rPr lang="en-US" dirty="0" smtClean="0"/>
              <a:t>&gt; chef generate attribute --help</a:t>
            </a:r>
            <a:endParaRPr lang="en-US" dirty="0"/>
          </a:p>
        </p:txBody>
      </p:sp>
      <p:sp>
        <p:nvSpPr>
          <p:cNvPr id="6" name="Content Placeholder 5"/>
          <p:cNvSpPr>
            <a:spLocks noGrp="1"/>
          </p:cNvSpPr>
          <p:nvPr>
            <p:ph sz="quarter" idx="12"/>
          </p:nvPr>
        </p:nvSpPr>
        <p:spPr>
          <a:xfrm>
            <a:off x="1127883" y="2309520"/>
            <a:ext cx="14420850" cy="557213"/>
          </a:xfrm>
        </p:spPr>
        <p:txBody>
          <a:bodyPr/>
          <a:lstStyle/>
          <a:p>
            <a:endParaRPr lang="en-US" dirty="0"/>
          </a:p>
        </p:txBody>
      </p:sp>
      <p:sp>
        <p:nvSpPr>
          <p:cNvPr id="5" name="Title 4"/>
          <p:cNvSpPr>
            <a:spLocks noGrp="1"/>
          </p:cNvSpPr>
          <p:nvPr>
            <p:ph type="title"/>
          </p:nvPr>
        </p:nvSpPr>
        <p:spPr/>
        <p:txBody>
          <a:bodyPr>
            <a:normAutofit fontScale="90000"/>
          </a:bodyPr>
          <a:lstStyle/>
          <a:p>
            <a:r>
              <a:rPr lang="en-US" dirty="0" smtClean="0"/>
              <a:t>Ask Chef How to Generate an Attributes File</a:t>
            </a:r>
            <a:endParaRPr lang="en-US" dirty="0"/>
          </a:p>
        </p:txBody>
      </p:sp>
    </p:spTree>
    <p:extLst>
      <p:ext uri="{BB962C8B-B14F-4D97-AF65-F5344CB8AC3E}">
        <p14:creationId xmlns:p14="http://schemas.microsoft.com/office/powerpoint/2010/main" val="149687954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5283200" y="2495550"/>
            <a:ext cx="10972800" cy="1338263"/>
          </a:xfrm>
        </p:spPr>
        <p:txBody>
          <a:bodyPr>
            <a:normAutofit fontScale="90000"/>
          </a:bodyPr>
          <a:lstStyle/>
          <a:p>
            <a:r>
              <a:rPr lang="en-US" dirty="0" smtClean="0"/>
              <a:t>Test Driven Cookbook Development</a:t>
            </a:r>
            <a:endParaRPr lang="en-US" dirty="0"/>
          </a:p>
        </p:txBody>
      </p:sp>
      <p:pic>
        <p:nvPicPr>
          <p:cNvPr id="5" name="Picture 4" descr="chefspec-pp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6256000" cy="9136069"/>
          </a:xfrm>
          <a:prstGeom prst="rect">
            <a:avLst/>
          </a:prstGeom>
        </p:spPr>
      </p:pic>
    </p:spTree>
    <p:extLst>
      <p:ext uri="{BB962C8B-B14F-4D97-AF65-F5344CB8AC3E}">
        <p14:creationId xmlns:p14="http://schemas.microsoft.com/office/powerpoint/2010/main" val="42224434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Compiling Cookbooks...</a:t>
            </a:r>
          </a:p>
          <a:p>
            <a:r>
              <a:rPr lang="en-US" dirty="0"/>
              <a:t>Recipe: </a:t>
            </a:r>
            <a:r>
              <a:rPr lang="en-US" dirty="0" err="1"/>
              <a:t>code_generator</a:t>
            </a:r>
            <a:r>
              <a:rPr lang="en-US" dirty="0"/>
              <a:t>::attribute</a:t>
            </a:r>
          </a:p>
          <a:p>
            <a:r>
              <a:rPr lang="en-US" dirty="0"/>
              <a:t>  * directory[/home/chef/</a:t>
            </a:r>
            <a:r>
              <a:rPr lang="en-US" dirty="0" err="1"/>
              <a:t>httpd</a:t>
            </a:r>
            <a:r>
              <a:rPr lang="en-US" dirty="0"/>
              <a:t>/attributes] action create</a:t>
            </a:r>
          </a:p>
          <a:p>
            <a:r>
              <a:rPr lang="en-US" dirty="0"/>
              <a:t>    - create new directory /home/chef/</a:t>
            </a:r>
            <a:r>
              <a:rPr lang="en-US" dirty="0" err="1"/>
              <a:t>httpd</a:t>
            </a:r>
            <a:r>
              <a:rPr lang="en-US" dirty="0"/>
              <a:t>/attributes</a:t>
            </a:r>
          </a:p>
          <a:p>
            <a:r>
              <a:rPr lang="en-US" dirty="0"/>
              <a:t>  * template[/home/chef/</a:t>
            </a:r>
            <a:r>
              <a:rPr lang="en-US" dirty="0" err="1"/>
              <a:t>httpd</a:t>
            </a:r>
            <a:r>
              <a:rPr lang="en-US" dirty="0"/>
              <a:t>/attributes/</a:t>
            </a:r>
            <a:r>
              <a:rPr lang="en-US" dirty="0" err="1"/>
              <a:t>default.rb</a:t>
            </a:r>
            <a:r>
              <a:rPr lang="en-US" dirty="0"/>
              <a:t>] action create</a:t>
            </a:r>
          </a:p>
          <a:p>
            <a:r>
              <a:rPr lang="en-US" dirty="0"/>
              <a:t>    - create new file /home/chef/</a:t>
            </a:r>
            <a:r>
              <a:rPr lang="en-US" dirty="0" err="1"/>
              <a:t>httpd</a:t>
            </a:r>
            <a:r>
              <a:rPr lang="en-US" dirty="0"/>
              <a:t>/attributes/</a:t>
            </a:r>
            <a:r>
              <a:rPr lang="en-US" dirty="0" err="1"/>
              <a:t>default.rb</a:t>
            </a:r>
            <a:endParaRPr lang="en-US" dirty="0"/>
          </a:p>
          <a:p>
            <a:r>
              <a:rPr lang="en-US" dirty="0"/>
              <a:t>    - update content in file /home/chef/</a:t>
            </a:r>
            <a:r>
              <a:rPr lang="en-US" dirty="0" err="1"/>
              <a:t>httpd</a:t>
            </a:r>
            <a:r>
              <a:rPr lang="en-US" dirty="0"/>
              <a:t>/attributes/</a:t>
            </a:r>
            <a:r>
              <a:rPr lang="en-US" dirty="0" err="1"/>
              <a:t>default.rb</a:t>
            </a:r>
            <a:r>
              <a:rPr lang="en-US" dirty="0"/>
              <a:t> from none to e3b0c4</a:t>
            </a:r>
          </a:p>
          <a:p>
            <a:r>
              <a:rPr lang="en-US" dirty="0"/>
              <a:t>    (diff output suppressed by </a:t>
            </a:r>
            <a:r>
              <a:rPr lang="en-US" dirty="0" err="1"/>
              <a:t>config</a:t>
            </a:r>
            <a:r>
              <a:rPr lang="en-US" dirty="0"/>
              <a:t>)</a:t>
            </a:r>
          </a:p>
        </p:txBody>
      </p:sp>
      <p:sp>
        <p:nvSpPr>
          <p:cNvPr id="3" name="Text Placeholder 2"/>
          <p:cNvSpPr>
            <a:spLocks noGrp="1"/>
          </p:cNvSpPr>
          <p:nvPr>
            <p:ph type="body" sz="quarter" idx="11"/>
          </p:nvPr>
        </p:nvSpPr>
        <p:spPr/>
        <p:txBody>
          <a:bodyPr/>
          <a:lstStyle/>
          <a:p>
            <a:r>
              <a:rPr lang="en-US" dirty="0" smtClean="0"/>
              <a:t>&gt; chef generate attribute default</a:t>
            </a:r>
            <a:endParaRPr lang="en-US" dirty="0"/>
          </a:p>
        </p:txBody>
      </p:sp>
      <p:sp>
        <p:nvSpPr>
          <p:cNvPr id="6" name="Content Placeholder 5"/>
          <p:cNvSpPr>
            <a:spLocks noGrp="1"/>
          </p:cNvSpPr>
          <p:nvPr>
            <p:ph sz="quarter" idx="12"/>
          </p:nvPr>
        </p:nvSpPr>
        <p:spPr>
          <a:xfrm>
            <a:off x="1127883" y="4982960"/>
            <a:ext cx="14420850" cy="557213"/>
          </a:xfrm>
        </p:spPr>
        <p:txBody>
          <a:bodyPr/>
          <a:lstStyle/>
          <a:p>
            <a:endParaRPr lang="en-US"/>
          </a:p>
        </p:txBody>
      </p:sp>
      <p:sp>
        <p:nvSpPr>
          <p:cNvPr id="5" name="Title 4"/>
          <p:cNvSpPr>
            <a:spLocks noGrp="1"/>
          </p:cNvSpPr>
          <p:nvPr>
            <p:ph type="title"/>
          </p:nvPr>
        </p:nvSpPr>
        <p:spPr/>
        <p:txBody>
          <a:bodyPr>
            <a:normAutofit fontScale="90000"/>
          </a:bodyPr>
          <a:lstStyle/>
          <a:p>
            <a:r>
              <a:rPr lang="en-US" dirty="0" smtClean="0"/>
              <a:t>Use Chef to Generate a Default Attributes File</a:t>
            </a:r>
            <a:endParaRPr lang="en-US" dirty="0"/>
          </a:p>
        </p:txBody>
      </p:sp>
    </p:spTree>
    <p:extLst>
      <p:ext uri="{BB962C8B-B14F-4D97-AF65-F5344CB8AC3E}">
        <p14:creationId xmlns:p14="http://schemas.microsoft.com/office/powerpoint/2010/main" val="128330802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attributes</a:t>
            </a:r>
          </a:p>
          <a:p>
            <a:r>
              <a:rPr lang="en-US" dirty="0"/>
              <a:t>└── </a:t>
            </a:r>
            <a:r>
              <a:rPr lang="en-US" dirty="0" err="1"/>
              <a:t>default.rb</a:t>
            </a:r>
            <a:endParaRPr lang="en-US" dirty="0"/>
          </a:p>
          <a:p>
            <a:endParaRPr lang="en-US" dirty="0"/>
          </a:p>
          <a:p>
            <a:r>
              <a:rPr lang="en-US" dirty="0"/>
              <a:t>0 directories, 1 file</a:t>
            </a:r>
          </a:p>
        </p:txBody>
      </p:sp>
      <p:sp>
        <p:nvSpPr>
          <p:cNvPr id="3" name="Text Placeholder 2"/>
          <p:cNvSpPr>
            <a:spLocks noGrp="1"/>
          </p:cNvSpPr>
          <p:nvPr>
            <p:ph type="body" sz="quarter" idx="11"/>
          </p:nvPr>
        </p:nvSpPr>
        <p:spPr/>
        <p:txBody>
          <a:bodyPr/>
          <a:lstStyle/>
          <a:p>
            <a:r>
              <a:rPr lang="en-US" dirty="0" smtClean="0"/>
              <a:t>&gt; tree attributes</a:t>
            </a:r>
            <a:endParaRPr lang="en-US" dirty="0"/>
          </a:p>
        </p:txBody>
      </p:sp>
      <p:sp>
        <p:nvSpPr>
          <p:cNvPr id="6" name="Content Placeholder 5"/>
          <p:cNvSpPr>
            <a:spLocks noGrp="1"/>
          </p:cNvSpPr>
          <p:nvPr>
            <p:ph sz="quarter" idx="12"/>
          </p:nvPr>
        </p:nvSpPr>
        <p:spPr>
          <a:xfrm>
            <a:off x="1127883" y="2810790"/>
            <a:ext cx="14420850" cy="557213"/>
          </a:xfrm>
        </p:spPr>
        <p:txBody>
          <a:bodyPr/>
          <a:lstStyle/>
          <a:p>
            <a:endParaRPr lang="en-US"/>
          </a:p>
        </p:txBody>
      </p:sp>
      <p:sp>
        <p:nvSpPr>
          <p:cNvPr id="5" name="Title 4"/>
          <p:cNvSpPr>
            <a:spLocks noGrp="1"/>
          </p:cNvSpPr>
          <p:nvPr>
            <p:ph type="title"/>
          </p:nvPr>
        </p:nvSpPr>
        <p:spPr/>
        <p:txBody>
          <a:bodyPr/>
          <a:lstStyle/>
          <a:p>
            <a:r>
              <a:rPr lang="en-US" dirty="0" smtClean="0"/>
              <a:t>View the Attributes File Generated</a:t>
            </a:r>
            <a:endParaRPr lang="en-US" dirty="0"/>
          </a:p>
        </p:txBody>
      </p:sp>
    </p:spTree>
    <p:extLst>
      <p:ext uri="{BB962C8B-B14F-4D97-AF65-F5344CB8AC3E}">
        <p14:creationId xmlns:p14="http://schemas.microsoft.com/office/powerpoint/2010/main" val="52916762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the Default Node Attribute</a:t>
            </a:r>
            <a:endParaRPr lang="en-US" dirty="0"/>
          </a:p>
        </p:txBody>
      </p:sp>
      <p:sp>
        <p:nvSpPr>
          <p:cNvPr id="3" name="Content Placeholder 2"/>
          <p:cNvSpPr>
            <a:spLocks noGrp="1"/>
          </p:cNvSpPr>
          <p:nvPr>
            <p:ph sz="quarter" idx="10"/>
          </p:nvPr>
        </p:nvSpPr>
        <p:spPr/>
        <p:txBody>
          <a:bodyPr/>
          <a:lstStyle/>
          <a:p>
            <a:r>
              <a:rPr lang="en-US" dirty="0" smtClean="0"/>
              <a:t>default['</a:t>
            </a:r>
            <a:r>
              <a:rPr lang="en-US" dirty="0" err="1" smtClean="0"/>
              <a:t>httpd</a:t>
            </a:r>
            <a:r>
              <a:rPr lang="en-US" dirty="0" smtClean="0"/>
              <a:t>']['</a:t>
            </a:r>
            <a:r>
              <a:rPr lang="en-US" dirty="0" err="1" smtClean="0"/>
              <a:t>package_name</a:t>
            </a:r>
            <a:r>
              <a:rPr lang="en-US" dirty="0" smtClean="0"/>
              <a:t>'] = '</a:t>
            </a:r>
            <a:r>
              <a:rPr lang="en-US" dirty="0" err="1" smtClean="0"/>
              <a:t>httpd</a:t>
            </a:r>
            <a:r>
              <a:rPr lang="en-US" dirty="0" smtClean="0"/>
              <a:t>'</a:t>
            </a:r>
            <a:endParaRPr lang="en-US" dirty="0"/>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/attributes/</a:t>
            </a:r>
            <a:r>
              <a:rPr lang="en-US" dirty="0" err="1" smtClean="0"/>
              <a:t>default.rb</a:t>
            </a:r>
            <a:endParaRPr lang="en-US" dirty="0"/>
          </a:p>
        </p:txBody>
      </p:sp>
      <p:sp>
        <p:nvSpPr>
          <p:cNvPr id="7" name="Text Placeholder 6"/>
          <p:cNvSpPr>
            <a:spLocks noGrp="1"/>
          </p:cNvSpPr>
          <p:nvPr>
            <p:ph type="body" sz="quarter" idx="13"/>
          </p:nvPr>
        </p:nvSpPr>
        <p:spPr>
          <a:xfrm>
            <a:off x="1135042" y="2151775"/>
            <a:ext cx="14404273" cy="626533"/>
          </a:xfrm>
        </p:spPr>
        <p:txBody>
          <a:bodyPr/>
          <a:lstStyle/>
          <a:p>
            <a:endParaRPr lang="en-US" dirty="0"/>
          </a:p>
        </p:txBody>
      </p:sp>
    </p:spTree>
    <p:extLst>
      <p:ext uri="{BB962C8B-B14F-4D97-AF65-F5344CB8AC3E}">
        <p14:creationId xmlns:p14="http://schemas.microsoft.com/office/powerpoint/2010/main" val="9090755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Refactor to Use Attributes</a:t>
            </a:r>
            <a:endParaRPr lang="en-US" dirty="0"/>
          </a:p>
        </p:txBody>
      </p:sp>
      <p:sp>
        <p:nvSpPr>
          <p:cNvPr id="3" name="Content Placeholder 2"/>
          <p:cNvSpPr>
            <a:spLocks noGrp="1"/>
          </p:cNvSpPr>
          <p:nvPr>
            <p:ph sz="quarter" idx="11"/>
          </p:nvPr>
        </p:nvSpPr>
        <p:spPr/>
        <p:txBody>
          <a:bodyPr/>
          <a:lstStyle/>
          <a:p>
            <a:r>
              <a:rPr lang="en-US" dirty="0" smtClean="0"/>
              <a:t>The work is done. Let's hope it's the right work. Run the tests!</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Refactor the Install recipe to use a Node attribute</a:t>
            </a:r>
          </a:p>
          <a:p>
            <a:pPr marL="342900" indent="-342900">
              <a:buFont typeface="Wingdings" charset="2"/>
              <a:buChar char="ü"/>
            </a:pPr>
            <a:r>
              <a:rPr lang="en-US" dirty="0"/>
              <a:t>Execute the tests and verify the tests fail</a:t>
            </a:r>
          </a:p>
          <a:p>
            <a:pPr marL="342900" indent="-342900">
              <a:buFont typeface="Wingdings" charset="2"/>
              <a:buChar char="ü"/>
            </a:pPr>
            <a:r>
              <a:rPr lang="en-US" dirty="0"/>
              <a:t>Create the attributes file and add the Node attribute</a:t>
            </a:r>
          </a:p>
          <a:p>
            <a:pPr marL="342900" indent="-342900">
              <a:buFont typeface="Wingdings" charset="2"/>
              <a:buChar char="q"/>
            </a:pPr>
            <a:r>
              <a:rPr lang="en-US" dirty="0"/>
              <a:t>Execute the tests and verify the tests pass</a:t>
            </a:r>
          </a:p>
        </p:txBody>
      </p:sp>
    </p:spTree>
    <p:extLst>
      <p:ext uri="{BB962C8B-B14F-4D97-AF65-F5344CB8AC3E}">
        <p14:creationId xmlns:p14="http://schemas.microsoft.com/office/powerpoint/2010/main" val="38926966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endParaRPr lang="en-US" dirty="0"/>
          </a:p>
          <a:p>
            <a:endParaRPr lang="en-US" dirty="0"/>
          </a:p>
          <a:p>
            <a:r>
              <a:rPr lang="en-US" dirty="0"/>
              <a:t>Finished in 2.28 seconds (files took 4.28 seconds to load)</a:t>
            </a:r>
          </a:p>
          <a:p>
            <a:r>
              <a:rPr lang="en-US" dirty="0"/>
              <a:t>9</a:t>
            </a:r>
            <a:r>
              <a:rPr lang="en-US" dirty="0" smtClean="0"/>
              <a:t> </a:t>
            </a:r>
            <a:r>
              <a:rPr lang="en-US" dirty="0"/>
              <a:t>examples, 0 failures</a:t>
            </a:r>
          </a:p>
        </p:txBody>
      </p:sp>
      <p:sp>
        <p:nvSpPr>
          <p:cNvPr id="3" name="Text Placeholder 2"/>
          <p:cNvSpPr>
            <a:spLocks noGrp="1"/>
          </p:cNvSpPr>
          <p:nvPr>
            <p:ph type="body" sz="quarter" idx="11"/>
          </p:nvPr>
        </p:nvSpPr>
        <p:spPr/>
        <p:txBody>
          <a:bodyPr/>
          <a:lstStyle/>
          <a:p>
            <a:r>
              <a:rPr lang="en-US" dirty="0" smtClean="0"/>
              <a:t>&gt; chef exec </a:t>
            </a:r>
            <a:r>
              <a:rPr lang="en-US" dirty="0" err="1" smtClean="0"/>
              <a:t>rspec</a:t>
            </a:r>
            <a:endParaRPr lang="en-US" dirty="0"/>
          </a:p>
        </p:txBody>
      </p:sp>
      <p:sp>
        <p:nvSpPr>
          <p:cNvPr id="6" name="Content Placeholder 5"/>
          <p:cNvSpPr>
            <a:spLocks noGrp="1"/>
          </p:cNvSpPr>
          <p:nvPr>
            <p:ph sz="quarter" idx="12"/>
          </p:nvPr>
        </p:nvSpPr>
        <p:spPr>
          <a:xfrm>
            <a:off x="1127883" y="3830039"/>
            <a:ext cx="14420850" cy="557213"/>
          </a:xfrm>
        </p:spPr>
        <p:txBody>
          <a:bodyPr/>
          <a:lstStyle/>
          <a:p>
            <a:endParaRPr lang="en-US" dirty="0"/>
          </a:p>
        </p:txBody>
      </p:sp>
      <p:sp>
        <p:nvSpPr>
          <p:cNvPr id="5" name="Title 4"/>
          <p:cNvSpPr>
            <a:spLocks noGrp="1"/>
          </p:cNvSpPr>
          <p:nvPr>
            <p:ph type="title"/>
          </p:nvPr>
        </p:nvSpPr>
        <p:spPr/>
        <p:txBody>
          <a:bodyPr/>
          <a:lstStyle/>
          <a:p>
            <a:r>
              <a:rPr lang="en-US" dirty="0" smtClean="0"/>
              <a:t>Execute the Tests to See it Pass</a:t>
            </a:r>
            <a:endParaRPr lang="en-US" dirty="0"/>
          </a:p>
        </p:txBody>
      </p:sp>
    </p:spTree>
    <p:extLst>
      <p:ext uri="{BB962C8B-B14F-4D97-AF65-F5344CB8AC3E}">
        <p14:creationId xmlns:p14="http://schemas.microsoft.com/office/powerpoint/2010/main" val="155763709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Refactor to Use Attributes</a:t>
            </a:r>
            <a:endParaRPr lang="en-US" dirty="0"/>
          </a:p>
        </p:txBody>
      </p:sp>
      <p:sp>
        <p:nvSpPr>
          <p:cNvPr id="3" name="Content Placeholder 2"/>
          <p:cNvSpPr>
            <a:spLocks noGrp="1"/>
          </p:cNvSpPr>
          <p:nvPr>
            <p:ph sz="quarter" idx="11"/>
          </p:nvPr>
        </p:nvSpPr>
        <p:spPr/>
        <p:txBody>
          <a:bodyPr/>
          <a:lstStyle/>
          <a:p>
            <a:r>
              <a:rPr lang="en-US" dirty="0" smtClean="0"/>
              <a:t>We made a change and we know it works!</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Refactor the Install recipe to use a Node attribute</a:t>
            </a:r>
          </a:p>
          <a:p>
            <a:pPr marL="342900" indent="-342900">
              <a:buFont typeface="Wingdings" charset="2"/>
              <a:buChar char="ü"/>
            </a:pPr>
            <a:r>
              <a:rPr lang="en-US" dirty="0"/>
              <a:t>Execute the tests and verify the tests fail</a:t>
            </a:r>
          </a:p>
          <a:p>
            <a:pPr marL="342900" indent="-342900">
              <a:buFont typeface="Wingdings" charset="2"/>
              <a:buChar char="ü"/>
            </a:pPr>
            <a:r>
              <a:rPr lang="en-US" dirty="0"/>
              <a:t>Create the attributes file and add the Node attribute</a:t>
            </a:r>
          </a:p>
          <a:p>
            <a:pPr marL="342900" indent="-342900">
              <a:buFont typeface="Wingdings" charset="2"/>
              <a:buChar char="ü"/>
            </a:pPr>
            <a:r>
              <a:rPr lang="en-US" dirty="0"/>
              <a:t>Execute the tests and verify the tests pass</a:t>
            </a:r>
          </a:p>
        </p:txBody>
      </p:sp>
    </p:spTree>
    <p:extLst>
      <p:ext uri="{BB962C8B-B14F-4D97-AF65-F5344CB8AC3E}">
        <p14:creationId xmlns:p14="http://schemas.microsoft.com/office/powerpoint/2010/main" val="207212809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Review </a:t>
            </a:r>
            <a:r>
              <a:rPr lang="en-US" b="1" dirty="0"/>
              <a:t>Existing Cookbook</a:t>
            </a:r>
            <a:endParaRPr lang="en-US" b="1" dirty="0" smtClean="0"/>
          </a:p>
          <a:p>
            <a:pPr marL="457200" indent="-457200">
              <a:buFont typeface="Wingdings" charset="2"/>
              <a:buChar char="ü"/>
            </a:pPr>
            <a:r>
              <a:rPr lang="en-US" b="1" dirty="0" smtClean="0"/>
              <a:t>Faster Feedback with Unit Tests</a:t>
            </a:r>
          </a:p>
          <a:p>
            <a:pPr marL="457200" indent="-457200">
              <a:buFont typeface="Wingdings" charset="2"/>
              <a:buChar char="ü"/>
            </a:pPr>
            <a:r>
              <a:rPr lang="en-US" b="1" dirty="0"/>
              <a:t>Testing </a:t>
            </a:r>
            <a:r>
              <a:rPr lang="en-US" b="1" dirty="0" smtClean="0"/>
              <a:t>Resources</a:t>
            </a:r>
            <a:endParaRPr lang="en-US" b="1" dirty="0" smtClean="0"/>
          </a:p>
          <a:p>
            <a:pPr marL="457200" indent="-457200">
              <a:buFont typeface="Wingdings" charset="2"/>
              <a:buChar char="ü"/>
            </a:pPr>
            <a:r>
              <a:rPr lang="en-US" b="1" dirty="0" smtClean="0"/>
              <a:t>Refactoring </a:t>
            </a:r>
            <a:r>
              <a:rPr lang="en-US" b="1" dirty="0" smtClean="0"/>
              <a:t>to Attributes</a:t>
            </a:r>
          </a:p>
          <a:p>
            <a:pPr marL="457200" indent="-457200">
              <a:buFont typeface="Wingdings" charset="2"/>
              <a:buChar char="q"/>
            </a:pPr>
            <a:r>
              <a:rPr lang="en-US" b="1" dirty="0" smtClean="0"/>
              <a:t>Debugging</a:t>
            </a:r>
          </a:p>
          <a:p>
            <a:pPr marL="457200" indent="-457200">
              <a:buFont typeface="Wingdings" charset="2"/>
              <a:buChar char="q"/>
            </a:pPr>
            <a:r>
              <a:rPr lang="en-US" b="1" dirty="0" smtClean="0"/>
              <a:t>Further Resources</a:t>
            </a:r>
          </a:p>
        </p:txBody>
      </p:sp>
    </p:spTree>
    <p:extLst>
      <p:ext uri="{BB962C8B-B14F-4D97-AF65-F5344CB8AC3E}">
        <p14:creationId xmlns:p14="http://schemas.microsoft.com/office/powerpoint/2010/main" val="179520691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if We Made a Typo?</a:t>
            </a:r>
            <a:endParaRPr lang="en-US" dirty="0"/>
          </a:p>
        </p:txBody>
      </p:sp>
      <p:sp>
        <p:nvSpPr>
          <p:cNvPr id="3" name="Subtitle 2"/>
          <p:cNvSpPr>
            <a:spLocks noGrp="1"/>
          </p:cNvSpPr>
          <p:nvPr>
            <p:ph type="subTitle" idx="1"/>
          </p:nvPr>
        </p:nvSpPr>
        <p:spPr/>
        <p:txBody>
          <a:bodyPr/>
          <a:lstStyle/>
          <a:p>
            <a:r>
              <a:rPr lang="en-US" dirty="0" smtClean="0"/>
              <a:t>While implementing the node attribute what if made </a:t>
            </a:r>
            <a:r>
              <a:rPr lang="en-US" smtClean="0"/>
              <a:t>a mistake?</a:t>
            </a:r>
            <a:endParaRPr lang="en-US" dirty="0"/>
          </a:p>
        </p:txBody>
      </p:sp>
    </p:spTree>
    <p:extLst>
      <p:ext uri="{BB962C8B-B14F-4D97-AF65-F5344CB8AC3E}">
        <p14:creationId xmlns:p14="http://schemas.microsoft.com/office/powerpoint/2010/main" val="428016864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Typos Like This One Will Waste Time</a:t>
            </a:r>
            <a:endParaRPr lang="en-US" dirty="0"/>
          </a:p>
        </p:txBody>
      </p:sp>
      <p:sp>
        <p:nvSpPr>
          <p:cNvPr id="3" name="Content Placeholder 2"/>
          <p:cNvSpPr>
            <a:spLocks noGrp="1"/>
          </p:cNvSpPr>
          <p:nvPr>
            <p:ph sz="quarter" idx="10"/>
          </p:nvPr>
        </p:nvSpPr>
        <p:spPr/>
        <p:txBody>
          <a:bodyPr/>
          <a:lstStyle/>
          <a:p>
            <a:r>
              <a:rPr lang="en-US" dirty="0"/>
              <a:t>default[</a:t>
            </a:r>
            <a:r>
              <a:rPr lang="en-US" dirty="0" smtClean="0"/>
              <a:t>'</a:t>
            </a:r>
            <a:r>
              <a:rPr lang="en-US" dirty="0" err="1" smtClean="0"/>
              <a:t>htpd</a:t>
            </a:r>
            <a:r>
              <a:rPr lang="en-US" dirty="0" smtClean="0"/>
              <a:t>'</a:t>
            </a:r>
            <a:r>
              <a:rPr lang="en-US" dirty="0"/>
              <a:t>]['</a:t>
            </a:r>
            <a:r>
              <a:rPr lang="en-US" dirty="0" err="1"/>
              <a:t>package_name</a:t>
            </a:r>
            <a:r>
              <a:rPr lang="en-US" dirty="0"/>
              <a:t>'] = '</a:t>
            </a:r>
            <a:r>
              <a:rPr lang="en-US" dirty="0" err="1"/>
              <a:t>httpd</a:t>
            </a:r>
            <a:r>
              <a:rPr lang="en-US" dirty="0"/>
              <a:t>'</a:t>
            </a:r>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/attributes/</a:t>
            </a:r>
            <a:r>
              <a:rPr lang="en-US" dirty="0" err="1" smtClean="0"/>
              <a:t>default.rb</a:t>
            </a:r>
            <a:endParaRPr lang="en-US" dirty="0"/>
          </a:p>
        </p:txBody>
      </p:sp>
      <p:cxnSp>
        <p:nvCxnSpPr>
          <p:cNvPr id="11" name="Straight Connector 10"/>
          <p:cNvCxnSpPr/>
          <p:nvPr/>
        </p:nvCxnSpPr>
        <p:spPr>
          <a:xfrm>
            <a:off x="2971800" y="2584174"/>
            <a:ext cx="1162878" cy="0"/>
          </a:xfrm>
          <a:prstGeom prst="line">
            <a:avLst/>
          </a:prstGeom>
          <a:ln w="63500">
            <a:solidFill>
              <a:srgbClr val="C0000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1333864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Mental Model vs Actual Model</a:t>
            </a:r>
            <a:endParaRPr lang="en-US" dirty="0"/>
          </a:p>
        </p:txBody>
      </p:sp>
      <p:sp>
        <p:nvSpPr>
          <p:cNvPr id="3" name="Subtitle 2"/>
          <p:cNvSpPr>
            <a:spLocks noGrp="1"/>
          </p:cNvSpPr>
          <p:nvPr>
            <p:ph type="subTitle" idx="1"/>
          </p:nvPr>
        </p:nvSpPr>
        <p:spPr/>
        <p:txBody>
          <a:bodyPr/>
          <a:lstStyle/>
          <a:p>
            <a:r>
              <a:rPr lang="en-US" dirty="0" smtClean="0"/>
              <a:t>Faster feedback helps us build a greater mental model of the actual execution model. Tests that we define help strengthen it. However, tests are not very interactive as they are more like experiments. What we want is the ability to pause execution and look around.</a:t>
            </a:r>
            <a:endParaRPr lang="en-US" dirty="0"/>
          </a:p>
        </p:txBody>
      </p:sp>
    </p:spTree>
    <p:extLst>
      <p:ext uri="{BB962C8B-B14F-4D97-AF65-F5344CB8AC3E}">
        <p14:creationId xmlns:p14="http://schemas.microsoft.com/office/powerpoint/2010/main" val="1137021102"/>
      </p:ext>
    </p:extLst>
  </p:cSld>
  <p:clrMapOvr>
    <a:masterClrMapping/>
  </p:clrMapOvr>
  <p:transition xmlns:p14="http://schemas.microsoft.com/office/powerpoint/2010/mai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Review Existing Cookbook</a:t>
            </a:r>
          </a:p>
          <a:p>
            <a:pPr marL="457200" indent="-457200">
              <a:buFont typeface="Wingdings" charset="2"/>
              <a:buChar char="q"/>
            </a:pPr>
            <a:r>
              <a:rPr lang="en-US" b="1" dirty="0" smtClean="0"/>
              <a:t>Faster Feedback with Unit Tests</a:t>
            </a:r>
          </a:p>
          <a:p>
            <a:pPr marL="457200" indent="-457200">
              <a:buFont typeface="Wingdings" charset="2"/>
              <a:buChar char="q"/>
            </a:pPr>
            <a:r>
              <a:rPr lang="en-US" b="1" dirty="0"/>
              <a:t>Testing </a:t>
            </a:r>
            <a:r>
              <a:rPr lang="en-US" b="1" dirty="0" smtClean="0"/>
              <a:t>Resources</a:t>
            </a:r>
            <a:endParaRPr lang="en-US" b="1" dirty="0" smtClean="0"/>
          </a:p>
          <a:p>
            <a:pPr marL="457200" indent="-457200">
              <a:buFont typeface="Wingdings" charset="2"/>
              <a:buChar char="q"/>
            </a:pPr>
            <a:r>
              <a:rPr lang="en-US" b="1" dirty="0" smtClean="0"/>
              <a:t>Refactoring </a:t>
            </a:r>
            <a:r>
              <a:rPr lang="en-US" b="1" dirty="0" smtClean="0"/>
              <a:t>to Attributes</a:t>
            </a:r>
          </a:p>
          <a:p>
            <a:pPr marL="457200" indent="-457200">
              <a:buFont typeface="Wingdings" charset="2"/>
              <a:buChar char="q"/>
            </a:pPr>
            <a:r>
              <a:rPr lang="en-US" b="1" dirty="0"/>
              <a:t>Debugging</a:t>
            </a:r>
          </a:p>
          <a:p>
            <a:pPr marL="457200" indent="-457200">
              <a:buFont typeface="Wingdings" charset="2"/>
              <a:buChar char="q"/>
            </a:pPr>
            <a:r>
              <a:rPr lang="en-US" b="1" dirty="0" smtClean="0"/>
              <a:t>Further Resources</a:t>
            </a:r>
          </a:p>
        </p:txBody>
      </p:sp>
    </p:spTree>
    <p:extLst>
      <p:ext uri="{BB962C8B-B14F-4D97-AF65-F5344CB8AC3E}">
        <p14:creationId xmlns:p14="http://schemas.microsoft.com/office/powerpoint/2010/main" val="203753799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Pry a Debugger</a:t>
            </a:r>
            <a:endParaRPr lang="en-US" dirty="0"/>
          </a:p>
        </p:txBody>
      </p:sp>
      <p:sp>
        <p:nvSpPr>
          <p:cNvPr id="3" name="Subtitle 2"/>
          <p:cNvSpPr>
            <a:spLocks noGrp="1"/>
          </p:cNvSpPr>
          <p:nvPr>
            <p:ph type="subTitle" idx="1"/>
          </p:nvPr>
        </p:nvSpPr>
        <p:spPr/>
        <p:txBody>
          <a:bodyPr/>
          <a:lstStyle/>
          <a:p>
            <a:r>
              <a:rPr lang="en-US" dirty="0" smtClean="0"/>
              <a:t>Pry is a Ruby debugger that allows you to define break points. These breakpoints allow you to pause operation and interact with the current process being able to interrogate the current state of the system.</a:t>
            </a:r>
          </a:p>
        </p:txBody>
      </p:sp>
      <p:sp>
        <p:nvSpPr>
          <p:cNvPr id="4" name="Rectangle 3"/>
          <p:cNvSpPr/>
          <p:nvPr/>
        </p:nvSpPr>
        <p:spPr>
          <a:xfrm>
            <a:off x="6872688" y="7486302"/>
            <a:ext cx="2510624" cy="461665"/>
          </a:xfrm>
          <a:prstGeom prst="rect">
            <a:avLst/>
          </a:prstGeom>
        </p:spPr>
        <p:txBody>
          <a:bodyPr wrap="none">
            <a:spAutoFit/>
          </a:bodyPr>
          <a:lstStyle/>
          <a:p>
            <a:pPr algn="r"/>
            <a:r>
              <a:rPr lang="en-US" dirty="0">
                <a:hlinkClick r:id="rId3"/>
              </a:rPr>
              <a:t>http://</a:t>
            </a:r>
            <a:r>
              <a:rPr lang="en-US" dirty="0" err="1" smtClean="0">
                <a:hlinkClick r:id="rId3"/>
              </a:rPr>
              <a:t>pryrepl.org</a:t>
            </a:r>
            <a:endParaRPr lang="en-US" dirty="0"/>
          </a:p>
        </p:txBody>
      </p:sp>
    </p:spTree>
    <p:extLst>
      <p:ext uri="{BB962C8B-B14F-4D97-AF65-F5344CB8AC3E}">
        <p14:creationId xmlns:p14="http://schemas.microsoft.com/office/powerpoint/2010/main" val="170941279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Setup a Break Point</a:t>
            </a:r>
            <a:endParaRPr lang="en-US" dirty="0"/>
          </a:p>
        </p:txBody>
      </p:sp>
      <p:sp>
        <p:nvSpPr>
          <p:cNvPr id="3" name="Content Placeholder 2"/>
          <p:cNvSpPr>
            <a:spLocks noGrp="1"/>
          </p:cNvSpPr>
          <p:nvPr>
            <p:ph sz="quarter" idx="11"/>
          </p:nvPr>
        </p:nvSpPr>
        <p:spPr/>
        <p:txBody>
          <a:bodyPr/>
          <a:lstStyle/>
          <a:p>
            <a:r>
              <a:rPr lang="en-US" dirty="0" smtClean="0"/>
              <a:t>Time to make trouble for ourselves.</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a:t>Mutate the code </a:t>
            </a:r>
            <a:r>
              <a:rPr lang="en-US" dirty="0" smtClean="0"/>
              <a:t>and add the breakpoint</a:t>
            </a:r>
          </a:p>
          <a:p>
            <a:pPr marL="342900" indent="-342900">
              <a:buFont typeface="Wingdings" charset="2"/>
              <a:buChar char="q"/>
            </a:pPr>
            <a:r>
              <a:rPr lang="en-US" dirty="0"/>
              <a:t>Execute the tests </a:t>
            </a:r>
            <a:r>
              <a:rPr lang="en-US" dirty="0" smtClean="0"/>
              <a:t>to cause the breakpoint to trigger</a:t>
            </a:r>
            <a:endParaRPr lang="en-US" dirty="0"/>
          </a:p>
          <a:p>
            <a:pPr marL="342900" indent="-342900">
              <a:buFont typeface="Wingdings" charset="2"/>
              <a:buChar char="q"/>
            </a:pPr>
            <a:r>
              <a:rPr lang="en-US" dirty="0"/>
              <a:t>Remove the breakpoint and restore the code</a:t>
            </a:r>
          </a:p>
        </p:txBody>
      </p:sp>
    </p:spTree>
    <p:extLst>
      <p:ext uri="{BB962C8B-B14F-4D97-AF65-F5344CB8AC3E}">
        <p14:creationId xmlns:p14="http://schemas.microsoft.com/office/powerpoint/2010/main" val="4199819596"/>
      </p:ext>
    </p:extLst>
  </p:cSld>
  <p:clrMapOvr>
    <a:masterClrMapping/>
  </p:clrMapOvr>
  <p:transition xmlns:p14="http://schemas.microsoft.com/office/powerpoint/2010/main" spd="med">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Typo in the Defined Attribute</a:t>
            </a:r>
            <a:endParaRPr lang="en-US" dirty="0"/>
          </a:p>
        </p:txBody>
      </p:sp>
      <p:sp>
        <p:nvSpPr>
          <p:cNvPr id="3" name="Content Placeholder 2"/>
          <p:cNvSpPr>
            <a:spLocks noGrp="1"/>
          </p:cNvSpPr>
          <p:nvPr>
            <p:ph sz="quarter" idx="10"/>
          </p:nvPr>
        </p:nvSpPr>
        <p:spPr/>
        <p:txBody>
          <a:bodyPr/>
          <a:lstStyle/>
          <a:p>
            <a:r>
              <a:rPr lang="en-US" dirty="0"/>
              <a:t>default[</a:t>
            </a:r>
            <a:r>
              <a:rPr lang="en-US" dirty="0" smtClean="0"/>
              <a:t>'</a:t>
            </a:r>
            <a:r>
              <a:rPr lang="en-US" dirty="0" err="1" smtClean="0"/>
              <a:t>htpd</a:t>
            </a:r>
            <a:r>
              <a:rPr lang="en-US" dirty="0" smtClean="0"/>
              <a:t>'</a:t>
            </a:r>
            <a:r>
              <a:rPr lang="en-US" dirty="0"/>
              <a:t>]['</a:t>
            </a:r>
            <a:r>
              <a:rPr lang="en-US" dirty="0" err="1"/>
              <a:t>package_name</a:t>
            </a:r>
            <a:r>
              <a:rPr lang="en-US" dirty="0"/>
              <a:t>'] = '</a:t>
            </a:r>
            <a:r>
              <a:rPr lang="en-US" dirty="0" err="1"/>
              <a:t>httpd</a:t>
            </a:r>
            <a:r>
              <a:rPr lang="en-US" dirty="0"/>
              <a:t>'</a:t>
            </a:r>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/attributes/</a:t>
            </a:r>
            <a:r>
              <a:rPr lang="en-US" dirty="0" err="1" smtClean="0"/>
              <a:t>default.rb</a:t>
            </a:r>
            <a:endParaRPr lang="en-US" dirty="0"/>
          </a:p>
        </p:txBody>
      </p:sp>
      <p:cxnSp>
        <p:nvCxnSpPr>
          <p:cNvPr id="11" name="Straight Connector 10"/>
          <p:cNvCxnSpPr/>
          <p:nvPr/>
        </p:nvCxnSpPr>
        <p:spPr>
          <a:xfrm>
            <a:off x="2971800" y="2584174"/>
            <a:ext cx="1162878" cy="0"/>
          </a:xfrm>
          <a:prstGeom prst="line">
            <a:avLst/>
          </a:prstGeom>
          <a:ln w="63500">
            <a:solidFill>
              <a:srgbClr val="C0000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0321737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a Break Point in the Recipe</a:t>
            </a:r>
            <a:endParaRPr lang="en-US"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err="1"/>
              <a:t>httpd</a:t>
            </a:r>
            <a:endParaRPr lang="en-US" dirty="0"/>
          </a:p>
          <a:p>
            <a:r>
              <a:rPr lang="en-US" dirty="0"/>
              <a:t># Recipe:: install</a:t>
            </a:r>
          </a:p>
          <a:p>
            <a:r>
              <a:rPr lang="en-US" dirty="0"/>
              <a:t>#</a:t>
            </a:r>
          </a:p>
          <a:p>
            <a:r>
              <a:rPr lang="en-US" dirty="0"/>
              <a:t># Copyright (c) </a:t>
            </a:r>
            <a:r>
              <a:rPr lang="is-IS" dirty="0" smtClean="0"/>
              <a:t>2016</a:t>
            </a:r>
            <a:r>
              <a:rPr lang="en-US" dirty="0" smtClean="0"/>
              <a:t> </a:t>
            </a:r>
            <a:r>
              <a:rPr lang="en-US" dirty="0"/>
              <a:t>The Authors, All Rights Reserved.</a:t>
            </a:r>
          </a:p>
          <a:p>
            <a:r>
              <a:rPr lang="en-US" dirty="0" smtClean="0"/>
              <a:t>require 'pry'</a:t>
            </a:r>
          </a:p>
          <a:p>
            <a:r>
              <a:rPr lang="en-US" dirty="0" err="1" smtClean="0"/>
              <a:t>binding.pry</a:t>
            </a:r>
            <a:endParaRPr lang="en-US" dirty="0" smtClean="0"/>
          </a:p>
          <a:p>
            <a:endParaRPr lang="en-US" dirty="0" smtClean="0"/>
          </a:p>
          <a:p>
            <a:r>
              <a:rPr lang="en-US" dirty="0" smtClean="0"/>
              <a:t>package </a:t>
            </a:r>
            <a:r>
              <a:rPr lang="en-US" dirty="0"/>
              <a:t>node['</a:t>
            </a:r>
            <a:r>
              <a:rPr lang="en-US" dirty="0" err="1"/>
              <a:t>httpd</a:t>
            </a:r>
            <a:r>
              <a:rPr lang="en-US" dirty="0"/>
              <a:t>']['</a:t>
            </a:r>
            <a:r>
              <a:rPr lang="en-US" dirty="0" err="1"/>
              <a:t>package_name</a:t>
            </a:r>
            <a:r>
              <a:rPr lang="en-US" dirty="0"/>
              <a:t>']</a:t>
            </a:r>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/recipes/</a:t>
            </a:r>
            <a:r>
              <a:rPr lang="en-US" dirty="0" err="1" smtClean="0"/>
              <a:t>install.rb</a:t>
            </a:r>
            <a:endParaRPr lang="en-US" dirty="0"/>
          </a:p>
        </p:txBody>
      </p:sp>
      <p:sp>
        <p:nvSpPr>
          <p:cNvPr id="5" name="Text Placeholder 4"/>
          <p:cNvSpPr>
            <a:spLocks noGrp="1"/>
          </p:cNvSpPr>
          <p:nvPr>
            <p:ph type="body" sz="quarter" idx="13"/>
          </p:nvPr>
        </p:nvSpPr>
        <p:spPr>
          <a:xfrm>
            <a:off x="1135042" y="4741670"/>
            <a:ext cx="14404273" cy="1624459"/>
          </a:xfrm>
        </p:spPr>
        <p:txBody>
          <a:bodyPr/>
          <a:lstStyle/>
          <a:p>
            <a:endParaRPr lang="en-US" dirty="0"/>
          </a:p>
        </p:txBody>
      </p:sp>
    </p:spTree>
    <p:extLst>
      <p:ext uri="{BB962C8B-B14F-4D97-AF65-F5344CB8AC3E}">
        <p14:creationId xmlns:p14="http://schemas.microsoft.com/office/powerpoint/2010/main" val="306921333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Setup a Break Point</a:t>
            </a:r>
            <a:endParaRPr lang="en-US" dirty="0"/>
          </a:p>
        </p:txBody>
      </p:sp>
      <p:sp>
        <p:nvSpPr>
          <p:cNvPr id="3" name="Content Placeholder 2"/>
          <p:cNvSpPr>
            <a:spLocks noGrp="1"/>
          </p:cNvSpPr>
          <p:nvPr>
            <p:ph sz="quarter" idx="11"/>
          </p:nvPr>
        </p:nvSpPr>
        <p:spPr/>
        <p:txBody>
          <a:bodyPr/>
          <a:lstStyle/>
          <a:p>
            <a:r>
              <a:rPr lang="en-US" dirty="0" smtClean="0"/>
              <a:t>Time to pry into the code and see what it is going on.</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Mutate the code and add the breakpoint</a:t>
            </a:r>
          </a:p>
          <a:p>
            <a:pPr marL="342900" indent="-342900">
              <a:buFont typeface="Wingdings" charset="2"/>
              <a:buChar char="q"/>
            </a:pPr>
            <a:r>
              <a:rPr lang="en-US" dirty="0" smtClean="0"/>
              <a:t>Execute </a:t>
            </a:r>
            <a:r>
              <a:rPr lang="en-US" dirty="0"/>
              <a:t>the tests </a:t>
            </a:r>
            <a:r>
              <a:rPr lang="en-US" dirty="0" smtClean="0"/>
              <a:t>to cause the breakpoint to trigger</a:t>
            </a:r>
            <a:endParaRPr lang="en-US" dirty="0"/>
          </a:p>
          <a:p>
            <a:pPr marL="342900" indent="-342900">
              <a:buFont typeface="Wingdings" charset="2"/>
              <a:buChar char="q"/>
            </a:pPr>
            <a:r>
              <a:rPr lang="en-US" dirty="0"/>
              <a:t>Remove the breakpoint and restore the code</a:t>
            </a:r>
          </a:p>
        </p:txBody>
      </p:sp>
    </p:spTree>
    <p:extLst>
      <p:ext uri="{BB962C8B-B14F-4D97-AF65-F5344CB8AC3E}">
        <p14:creationId xmlns:p14="http://schemas.microsoft.com/office/powerpoint/2010/main" val="300825571"/>
      </p:ext>
    </p:extLst>
  </p:cSld>
  <p:clrMapOvr>
    <a:masterClrMapping/>
  </p:clrMapOvr>
  <p:transition xmlns:p14="http://schemas.microsoft.com/office/powerpoint/2010/main" spd="med">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dirty="0" smtClean="0"/>
              <a:t>From</a:t>
            </a:r>
            <a:r>
              <a:rPr lang="en-US" sz="2400" dirty="0"/>
              <a:t>: /</a:t>
            </a:r>
            <a:r>
              <a:rPr lang="en-US" sz="2400" dirty="0" err="1" smtClean="0"/>
              <a:t>tmp</a:t>
            </a:r>
            <a:r>
              <a:rPr lang="en-US" sz="2400" dirty="0" smtClean="0"/>
              <a:t>/d</a:t>
            </a:r>
            <a:r>
              <a:rPr lang="is-IS" sz="2400" dirty="0" smtClean="0"/>
              <a:t>2016</a:t>
            </a:r>
            <a:r>
              <a:rPr lang="en-US" sz="2400" dirty="0" smtClean="0"/>
              <a:t>1026-17430-19i8bee/cookbooks/</a:t>
            </a:r>
            <a:r>
              <a:rPr lang="en-US" sz="2400" dirty="0" err="1" smtClean="0"/>
              <a:t>httpd</a:t>
            </a:r>
            <a:r>
              <a:rPr lang="en-US" sz="2400" dirty="0" smtClean="0"/>
              <a:t>/recipes/</a:t>
            </a:r>
            <a:r>
              <a:rPr lang="en-US" sz="2400" dirty="0" err="1" smtClean="0"/>
              <a:t>install.rb</a:t>
            </a:r>
            <a:r>
              <a:rPr lang="en-US" sz="2400" dirty="0" smtClean="0"/>
              <a:t> </a:t>
            </a:r>
            <a:r>
              <a:rPr lang="en-US" sz="2400" dirty="0"/>
              <a:t>@ line 7 Chef::</a:t>
            </a:r>
            <a:r>
              <a:rPr lang="en-US" sz="2400" dirty="0" err="1"/>
              <a:t>Mixin</a:t>
            </a:r>
            <a:r>
              <a:rPr lang="en-US" sz="2400" dirty="0"/>
              <a:t>::</a:t>
            </a:r>
            <a:r>
              <a:rPr lang="en-US" sz="2400" dirty="0" err="1"/>
              <a:t>FromFile#from_file</a:t>
            </a:r>
            <a:r>
              <a:rPr lang="en-US" sz="2400" dirty="0"/>
              <a:t>:</a:t>
            </a:r>
          </a:p>
          <a:p>
            <a:endParaRPr lang="en-US" sz="2400" dirty="0"/>
          </a:p>
          <a:p>
            <a:r>
              <a:rPr lang="en-US" sz="2400" dirty="0"/>
              <a:t>    2: # Cookbook Name:: </a:t>
            </a:r>
            <a:r>
              <a:rPr lang="en-US" sz="2400" dirty="0" err="1"/>
              <a:t>httpd</a:t>
            </a:r>
            <a:endParaRPr lang="en-US" sz="2400" dirty="0"/>
          </a:p>
          <a:p>
            <a:r>
              <a:rPr lang="en-US" sz="2400" dirty="0"/>
              <a:t>    3: # Recipe:: install</a:t>
            </a:r>
          </a:p>
          <a:p>
            <a:r>
              <a:rPr lang="en-US" sz="2400" dirty="0"/>
              <a:t>    4: #</a:t>
            </a:r>
          </a:p>
          <a:p>
            <a:r>
              <a:rPr lang="en-US" sz="2400" dirty="0"/>
              <a:t>    5: # Copyright (c) </a:t>
            </a:r>
            <a:r>
              <a:rPr lang="is-IS" sz="2400" dirty="0" smtClean="0"/>
              <a:t>2016</a:t>
            </a:r>
            <a:r>
              <a:rPr lang="en-US" sz="2400" dirty="0" smtClean="0"/>
              <a:t> </a:t>
            </a:r>
            <a:r>
              <a:rPr lang="en-US" sz="2400" dirty="0"/>
              <a:t>The Authors, All Rights Reserved.</a:t>
            </a:r>
          </a:p>
          <a:p>
            <a:r>
              <a:rPr lang="en-US" sz="2400" dirty="0"/>
              <a:t>    6: require 'pry'</a:t>
            </a:r>
          </a:p>
          <a:p>
            <a:r>
              <a:rPr lang="en-US" sz="2400" dirty="0"/>
              <a:t> =&gt; 7: </a:t>
            </a:r>
            <a:r>
              <a:rPr lang="en-US" sz="2400" dirty="0" err="1"/>
              <a:t>binding.pry</a:t>
            </a:r>
            <a:endParaRPr lang="en-US" sz="2400" dirty="0"/>
          </a:p>
          <a:p>
            <a:r>
              <a:rPr lang="en-US" sz="2400" dirty="0"/>
              <a:t>    8:</a:t>
            </a:r>
          </a:p>
          <a:p>
            <a:r>
              <a:rPr lang="en-US" sz="2400" dirty="0"/>
              <a:t>    9: package node['</a:t>
            </a:r>
            <a:r>
              <a:rPr lang="en-US" sz="2400" dirty="0" err="1"/>
              <a:t>httpd</a:t>
            </a:r>
            <a:r>
              <a:rPr lang="en-US" sz="2400" dirty="0"/>
              <a:t>']['</a:t>
            </a:r>
            <a:r>
              <a:rPr lang="en-US" sz="2400" dirty="0" err="1"/>
              <a:t>package_name</a:t>
            </a:r>
            <a:r>
              <a:rPr lang="en-US" sz="2400" dirty="0"/>
              <a:t>'</a:t>
            </a:r>
            <a:r>
              <a:rPr lang="en-US" sz="2400" dirty="0" smtClean="0"/>
              <a:t>]</a:t>
            </a:r>
          </a:p>
          <a:p>
            <a:r>
              <a:rPr lang="en-US" sz="2400" dirty="0"/>
              <a:t> </a:t>
            </a:r>
            <a:r>
              <a:rPr lang="en-US" sz="2400" dirty="0" smtClean="0"/>
              <a:t>   # ... CONTINUES ON THE NEXT SLIDE ...</a:t>
            </a:r>
            <a:endParaRPr lang="en-US" sz="2400" dirty="0"/>
          </a:p>
        </p:txBody>
      </p:sp>
      <p:sp>
        <p:nvSpPr>
          <p:cNvPr id="3" name="Text Placeholder 2"/>
          <p:cNvSpPr>
            <a:spLocks noGrp="1"/>
          </p:cNvSpPr>
          <p:nvPr>
            <p:ph type="body" sz="quarter" idx="11"/>
          </p:nvPr>
        </p:nvSpPr>
        <p:spPr/>
        <p:txBody>
          <a:bodyPr/>
          <a:lstStyle/>
          <a:p>
            <a:r>
              <a:rPr lang="en-US" dirty="0" smtClean="0"/>
              <a:t>&gt; chef exec </a:t>
            </a:r>
            <a:r>
              <a:rPr lang="en-US" dirty="0" err="1" smtClean="0"/>
              <a:t>rspec</a:t>
            </a:r>
            <a:r>
              <a:rPr lang="en-US" dirty="0" smtClean="0"/>
              <a:t> spec/unit/recipes/</a:t>
            </a:r>
            <a:r>
              <a:rPr lang="en-US" dirty="0" err="1" smtClean="0"/>
              <a:t>install_spec.rb</a:t>
            </a:r>
            <a:endParaRPr lang="en-US" dirty="0"/>
          </a:p>
        </p:txBody>
      </p:sp>
      <p:sp>
        <p:nvSpPr>
          <p:cNvPr id="6" name="Content Placeholder 5"/>
          <p:cNvSpPr>
            <a:spLocks noGrp="1"/>
          </p:cNvSpPr>
          <p:nvPr>
            <p:ph sz="quarter" idx="12"/>
          </p:nvPr>
        </p:nvSpPr>
        <p:spPr>
          <a:xfrm>
            <a:off x="1127883" y="5918664"/>
            <a:ext cx="14420850" cy="557213"/>
          </a:xfrm>
        </p:spPr>
        <p:txBody>
          <a:bodyPr/>
          <a:lstStyle/>
          <a:p>
            <a:endParaRPr lang="en-US"/>
          </a:p>
        </p:txBody>
      </p:sp>
      <p:sp>
        <p:nvSpPr>
          <p:cNvPr id="5" name="Title 4"/>
          <p:cNvSpPr>
            <a:spLocks noGrp="1"/>
          </p:cNvSpPr>
          <p:nvPr>
            <p:ph type="title"/>
          </p:nvPr>
        </p:nvSpPr>
        <p:spPr/>
        <p:txBody>
          <a:bodyPr/>
          <a:lstStyle/>
          <a:p>
            <a:r>
              <a:rPr lang="en-US" dirty="0" smtClean="0"/>
              <a:t>Execute the Test to Initiate Pry</a:t>
            </a:r>
            <a:endParaRPr lang="en-US" dirty="0"/>
          </a:p>
        </p:txBody>
      </p:sp>
    </p:spTree>
    <p:extLst>
      <p:ext uri="{BB962C8B-B14F-4D97-AF65-F5344CB8AC3E}">
        <p14:creationId xmlns:p14="http://schemas.microsoft.com/office/powerpoint/2010/main" val="223569359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dirty="0"/>
              <a:t> </a:t>
            </a:r>
            <a:r>
              <a:rPr lang="en-US" sz="2400" dirty="0" smtClean="0"/>
              <a:t>   # </a:t>
            </a:r>
            <a:r>
              <a:rPr lang="en-US" sz="2400" dirty="0"/>
              <a:t>... </a:t>
            </a:r>
            <a:r>
              <a:rPr lang="en-US" sz="2400" dirty="0" smtClean="0"/>
              <a:t>CONTINUED FROM THE PREVIOUS SLIDE ...</a:t>
            </a:r>
          </a:p>
          <a:p>
            <a:r>
              <a:rPr lang="en-US" sz="2400" dirty="0" smtClean="0"/>
              <a:t>    5</a:t>
            </a:r>
            <a:r>
              <a:rPr lang="en-US" sz="2400" dirty="0"/>
              <a:t>: # Copyright (c) </a:t>
            </a:r>
            <a:r>
              <a:rPr lang="is-IS" sz="2400" dirty="0" smtClean="0"/>
              <a:t>2016</a:t>
            </a:r>
            <a:r>
              <a:rPr lang="en-US" sz="2400" dirty="0" smtClean="0"/>
              <a:t> </a:t>
            </a:r>
            <a:r>
              <a:rPr lang="en-US" sz="2400" dirty="0"/>
              <a:t>The Authors, All Rights Reserved.</a:t>
            </a:r>
          </a:p>
          <a:p>
            <a:r>
              <a:rPr lang="en-US" sz="2400" dirty="0"/>
              <a:t>    6: require 'pry'</a:t>
            </a:r>
          </a:p>
          <a:p>
            <a:r>
              <a:rPr lang="en-US" sz="2400" dirty="0"/>
              <a:t> =&gt; 7: </a:t>
            </a:r>
            <a:r>
              <a:rPr lang="en-US" sz="2400" dirty="0" err="1"/>
              <a:t>binding.pry</a:t>
            </a:r>
            <a:endParaRPr lang="en-US" sz="2400" dirty="0"/>
          </a:p>
          <a:p>
            <a:r>
              <a:rPr lang="en-US" sz="2400" dirty="0"/>
              <a:t>    8:</a:t>
            </a:r>
          </a:p>
          <a:p>
            <a:r>
              <a:rPr lang="en-US" sz="2400" dirty="0"/>
              <a:t>    9: package node['</a:t>
            </a:r>
            <a:r>
              <a:rPr lang="en-US" sz="2400" dirty="0" err="1"/>
              <a:t>httpd</a:t>
            </a:r>
            <a:r>
              <a:rPr lang="en-US" sz="2400" dirty="0"/>
              <a:t>']['</a:t>
            </a:r>
            <a:r>
              <a:rPr lang="en-US" sz="2400" dirty="0" err="1"/>
              <a:t>package_name</a:t>
            </a:r>
            <a:r>
              <a:rPr lang="en-US" sz="2400" dirty="0"/>
              <a:t>'</a:t>
            </a:r>
            <a:r>
              <a:rPr lang="en-US" sz="2400" dirty="0" smtClean="0"/>
              <a:t>]</a:t>
            </a:r>
          </a:p>
          <a:p>
            <a:endParaRPr lang="en-US" sz="2400" dirty="0"/>
          </a:p>
          <a:p>
            <a:r>
              <a:rPr lang="en-US" sz="2400" dirty="0"/>
              <a:t>[1] pry(#&lt;Chef::Recipe&gt;)&gt;</a:t>
            </a:r>
          </a:p>
        </p:txBody>
      </p:sp>
      <p:sp>
        <p:nvSpPr>
          <p:cNvPr id="3" name="Text Placeholder 2"/>
          <p:cNvSpPr>
            <a:spLocks noGrp="1"/>
          </p:cNvSpPr>
          <p:nvPr>
            <p:ph type="body" sz="quarter" idx="11"/>
          </p:nvPr>
        </p:nvSpPr>
        <p:spPr/>
        <p:txBody>
          <a:bodyPr/>
          <a:lstStyle/>
          <a:p>
            <a:r>
              <a:rPr lang="en-US" dirty="0" smtClean="0"/>
              <a:t>&gt; chef exec </a:t>
            </a:r>
            <a:r>
              <a:rPr lang="en-US" dirty="0" err="1" smtClean="0"/>
              <a:t>rspec</a:t>
            </a:r>
            <a:r>
              <a:rPr lang="en-US" dirty="0" smtClean="0"/>
              <a:t> spec/unit/recipes/</a:t>
            </a:r>
            <a:r>
              <a:rPr lang="en-US" dirty="0" err="1" smtClean="0"/>
              <a:t>install_spec.rb</a:t>
            </a:r>
            <a:endParaRPr lang="en-US" dirty="0"/>
          </a:p>
        </p:txBody>
      </p:sp>
      <p:sp>
        <p:nvSpPr>
          <p:cNvPr id="6" name="Content Placeholder 5"/>
          <p:cNvSpPr>
            <a:spLocks noGrp="1"/>
          </p:cNvSpPr>
          <p:nvPr>
            <p:ph sz="quarter" idx="12"/>
          </p:nvPr>
        </p:nvSpPr>
        <p:spPr>
          <a:xfrm>
            <a:off x="1127883" y="5534357"/>
            <a:ext cx="14420850" cy="557213"/>
          </a:xfrm>
        </p:spPr>
        <p:txBody>
          <a:bodyPr/>
          <a:lstStyle/>
          <a:p>
            <a:endParaRPr lang="en-US"/>
          </a:p>
        </p:txBody>
      </p:sp>
      <p:sp>
        <p:nvSpPr>
          <p:cNvPr id="5" name="Title 4"/>
          <p:cNvSpPr>
            <a:spLocks noGrp="1"/>
          </p:cNvSpPr>
          <p:nvPr>
            <p:ph type="title"/>
          </p:nvPr>
        </p:nvSpPr>
        <p:spPr/>
        <p:txBody>
          <a:bodyPr/>
          <a:lstStyle/>
          <a:p>
            <a:r>
              <a:rPr lang="en-US" dirty="0" smtClean="0"/>
              <a:t>Pry Provides an Interactive Prompt</a:t>
            </a:r>
            <a:endParaRPr lang="en-US" dirty="0"/>
          </a:p>
        </p:txBody>
      </p:sp>
    </p:spTree>
    <p:extLst>
      <p:ext uri="{BB962C8B-B14F-4D97-AF65-F5344CB8AC3E}">
        <p14:creationId xmlns:p14="http://schemas.microsoft.com/office/powerpoint/2010/main" val="416116955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000" dirty="0"/>
              <a:t>Help</a:t>
            </a:r>
          </a:p>
          <a:p>
            <a:r>
              <a:rPr lang="en-US" sz="2000" dirty="0"/>
              <a:t>  help               Show a list of commands or information about a specific command.</a:t>
            </a:r>
          </a:p>
          <a:p>
            <a:endParaRPr lang="en-US" sz="2000" dirty="0"/>
          </a:p>
          <a:p>
            <a:r>
              <a:rPr lang="en-US" sz="2000" dirty="0"/>
              <a:t>Context</a:t>
            </a:r>
          </a:p>
          <a:p>
            <a:r>
              <a:rPr lang="en-US" sz="2000" dirty="0"/>
              <a:t>  cd                 Move into a new context (object or scope).</a:t>
            </a:r>
          </a:p>
          <a:p>
            <a:r>
              <a:rPr lang="en-US" sz="2000" dirty="0"/>
              <a:t>  find-method        Recursively search for a method within a class/module or the </a:t>
            </a:r>
            <a:r>
              <a:rPr lang="en-US" sz="2000" dirty="0" err="1" smtClean="0"/>
              <a:t>curr</a:t>
            </a:r>
            <a:r>
              <a:rPr lang="en-US" sz="2000" dirty="0" smtClean="0"/>
              <a:t>...</a:t>
            </a:r>
          </a:p>
          <a:p>
            <a:r>
              <a:rPr lang="en-US" sz="2000" dirty="0"/>
              <a:t> </a:t>
            </a:r>
            <a:r>
              <a:rPr lang="en-US" sz="2000" dirty="0" smtClean="0"/>
              <a:t> </a:t>
            </a:r>
            <a:r>
              <a:rPr lang="en-US" sz="2000" dirty="0" err="1"/>
              <a:t>ls</a:t>
            </a:r>
            <a:r>
              <a:rPr lang="en-US" sz="2000" dirty="0"/>
              <a:t>                 Show the list of </a:t>
            </a:r>
            <a:r>
              <a:rPr lang="en-US" sz="2000" dirty="0" err="1"/>
              <a:t>vars</a:t>
            </a:r>
            <a:r>
              <a:rPr lang="en-US" sz="2000" dirty="0"/>
              <a:t> and methods in the current scope.</a:t>
            </a:r>
          </a:p>
          <a:p>
            <a:r>
              <a:rPr lang="en-US" sz="2000" dirty="0"/>
              <a:t>  pry-</a:t>
            </a:r>
            <a:r>
              <a:rPr lang="en-US" sz="2000" dirty="0" err="1"/>
              <a:t>backtrace</a:t>
            </a:r>
            <a:r>
              <a:rPr lang="en-US" sz="2000" dirty="0"/>
              <a:t>      Show the </a:t>
            </a:r>
            <a:r>
              <a:rPr lang="en-US" sz="2000" dirty="0" err="1"/>
              <a:t>backtrace</a:t>
            </a:r>
            <a:r>
              <a:rPr lang="en-US" sz="2000" dirty="0"/>
              <a:t> for the pry session.</a:t>
            </a:r>
          </a:p>
          <a:p>
            <a:r>
              <a:rPr lang="en-US" sz="2000" dirty="0"/>
              <a:t>  raise-up           Raise an exception out of the current pry instance.</a:t>
            </a:r>
          </a:p>
          <a:p>
            <a:r>
              <a:rPr lang="en-US" sz="2000" dirty="0"/>
              <a:t>  reset              Reset the </a:t>
            </a:r>
            <a:r>
              <a:rPr lang="en-US" sz="2000" dirty="0" err="1"/>
              <a:t>repl</a:t>
            </a:r>
            <a:r>
              <a:rPr lang="en-US" sz="2000" dirty="0"/>
              <a:t> to a clean state.</a:t>
            </a:r>
          </a:p>
        </p:txBody>
      </p:sp>
      <p:sp>
        <p:nvSpPr>
          <p:cNvPr id="3" name="Text Placeholder 2"/>
          <p:cNvSpPr>
            <a:spLocks noGrp="1"/>
          </p:cNvSpPr>
          <p:nvPr>
            <p:ph type="body" sz="quarter" idx="11"/>
          </p:nvPr>
        </p:nvSpPr>
        <p:spPr/>
        <p:txBody>
          <a:bodyPr/>
          <a:lstStyle/>
          <a:p>
            <a:r>
              <a:rPr lang="en-US" dirty="0"/>
              <a:t>[1] pry(#&lt;Chef::Recipe&gt;)</a:t>
            </a:r>
            <a:r>
              <a:rPr lang="en-US" dirty="0" smtClean="0"/>
              <a:t>&gt; help</a:t>
            </a:r>
            <a:endParaRPr lang="en-US" dirty="0"/>
          </a:p>
        </p:txBody>
      </p:sp>
      <p:sp>
        <p:nvSpPr>
          <p:cNvPr id="5" name="Title 4"/>
          <p:cNvSpPr>
            <a:spLocks noGrp="1"/>
          </p:cNvSpPr>
          <p:nvPr>
            <p:ph type="title"/>
          </p:nvPr>
        </p:nvSpPr>
        <p:spPr/>
        <p:txBody>
          <a:bodyPr/>
          <a:lstStyle/>
          <a:p>
            <a:r>
              <a:rPr lang="en-US" dirty="0" smtClean="0"/>
              <a:t>Ask Pry for Help</a:t>
            </a:r>
            <a:endParaRPr lang="en-US" dirty="0"/>
          </a:p>
        </p:txBody>
      </p:sp>
      <p:sp>
        <p:nvSpPr>
          <p:cNvPr id="4" name="TextBox 3"/>
          <p:cNvSpPr txBox="1"/>
          <p:nvPr/>
        </p:nvSpPr>
        <p:spPr bwMode="white">
          <a:xfrm>
            <a:off x="1351722" y="7195930"/>
            <a:ext cx="5844207" cy="526774"/>
          </a:xfrm>
          <a:prstGeom prst="rect">
            <a:avLst/>
          </a:prstGeom>
          <a:solidFill>
            <a:srgbClr val="C00000"/>
          </a:solidFill>
          <a:effectLst>
            <a:outerShdw blurRad="50800" dist="38100" dir="2700000" algn="tl" rotWithShape="0">
              <a:prstClr val="black">
                <a:alpha val="40000"/>
              </a:prstClr>
            </a:outerShdw>
          </a:effectLst>
        </p:spPr>
        <p:txBody>
          <a:bodyPr vert="horz" wrap="square" lIns="91440" tIns="91440" rIns="91440" bIns="91440" rtlCol="0" anchor="ctr">
            <a:noAutofit/>
          </a:bodyPr>
          <a:lstStyle/>
          <a:p>
            <a:r>
              <a:rPr lang="en-US" sz="2800" dirty="0">
                <a:solidFill>
                  <a:schemeClr val="bg1">
                    <a:lumMod val="85000"/>
                  </a:schemeClr>
                </a:solidFill>
              </a:rPr>
              <a:t>T</a:t>
            </a:r>
            <a:r>
              <a:rPr lang="en-US" sz="2800" dirty="0" smtClean="0">
                <a:solidFill>
                  <a:schemeClr val="bg1">
                    <a:lumMod val="85000"/>
                  </a:schemeClr>
                </a:solidFill>
              </a:rPr>
              <a:t>o escape the help menu, type in</a:t>
            </a:r>
            <a:r>
              <a:rPr lang="en-US" sz="2800" dirty="0" smtClean="0">
                <a:solidFill>
                  <a:schemeClr val="bg1"/>
                </a:solidFill>
              </a:rPr>
              <a:t> :q</a:t>
            </a:r>
          </a:p>
        </p:txBody>
      </p:sp>
    </p:spTree>
    <p:extLst>
      <p:ext uri="{BB962C8B-B14F-4D97-AF65-F5344CB8AC3E}">
        <p14:creationId xmlns:p14="http://schemas.microsoft.com/office/powerpoint/2010/main" val="265757801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000" dirty="0" smtClean="0"/>
              <a:t>=&gt; nil</a:t>
            </a:r>
            <a:endParaRPr lang="en-US" sz="2000" dirty="0"/>
          </a:p>
        </p:txBody>
      </p:sp>
      <p:sp>
        <p:nvSpPr>
          <p:cNvPr id="3" name="Text Placeholder 2"/>
          <p:cNvSpPr>
            <a:spLocks noGrp="1"/>
          </p:cNvSpPr>
          <p:nvPr>
            <p:ph type="body" sz="quarter" idx="11"/>
          </p:nvPr>
        </p:nvSpPr>
        <p:spPr/>
        <p:txBody>
          <a:bodyPr/>
          <a:lstStyle/>
          <a:p>
            <a:r>
              <a:rPr lang="en-US" dirty="0" smtClean="0"/>
              <a:t>[2] </a:t>
            </a:r>
            <a:r>
              <a:rPr lang="en-US" dirty="0"/>
              <a:t>pry(#&lt;Chef::Recipe&gt;)</a:t>
            </a:r>
            <a:r>
              <a:rPr lang="en-US" dirty="0" smtClean="0"/>
              <a:t>&gt; node['</a:t>
            </a:r>
            <a:r>
              <a:rPr lang="en-US" dirty="0" err="1" smtClean="0"/>
              <a:t>httpd</a:t>
            </a:r>
            <a:r>
              <a:rPr lang="en-US" dirty="0" smtClean="0"/>
              <a:t>']</a:t>
            </a:r>
            <a:endParaRPr lang="en-US" dirty="0"/>
          </a:p>
        </p:txBody>
      </p:sp>
      <p:sp>
        <p:nvSpPr>
          <p:cNvPr id="5" name="Title 4"/>
          <p:cNvSpPr>
            <a:spLocks noGrp="1"/>
          </p:cNvSpPr>
          <p:nvPr>
            <p:ph type="title"/>
          </p:nvPr>
        </p:nvSpPr>
        <p:spPr/>
        <p:txBody>
          <a:bodyPr>
            <a:normAutofit fontScale="90000"/>
          </a:bodyPr>
          <a:lstStyle/>
          <a:p>
            <a:r>
              <a:rPr lang="en-US" dirty="0" smtClean="0"/>
              <a:t>Execute Any Code As You Would in a Recipe</a:t>
            </a:r>
            <a:endParaRPr lang="en-US" dirty="0"/>
          </a:p>
        </p:txBody>
      </p:sp>
    </p:spTree>
    <p:extLst>
      <p:ext uri="{BB962C8B-B14F-4D97-AF65-F5344CB8AC3E}">
        <p14:creationId xmlns:p14="http://schemas.microsoft.com/office/powerpoint/2010/main" val="221841562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000" dirty="0"/>
              <a:t>=&gt; {"</a:t>
            </a:r>
            <a:r>
              <a:rPr lang="en-US" sz="2000" dirty="0" err="1"/>
              <a:t>package_name</a:t>
            </a:r>
            <a:r>
              <a:rPr lang="en-US" sz="2000" dirty="0"/>
              <a:t>"=&gt;"</a:t>
            </a:r>
            <a:r>
              <a:rPr lang="en-US" sz="2000" dirty="0" err="1"/>
              <a:t>httpd</a:t>
            </a:r>
            <a:r>
              <a:rPr lang="en-US" sz="2000" dirty="0"/>
              <a:t>"}</a:t>
            </a:r>
          </a:p>
        </p:txBody>
      </p:sp>
      <p:sp>
        <p:nvSpPr>
          <p:cNvPr id="3" name="Text Placeholder 2"/>
          <p:cNvSpPr>
            <a:spLocks noGrp="1"/>
          </p:cNvSpPr>
          <p:nvPr>
            <p:ph type="body" sz="quarter" idx="11"/>
          </p:nvPr>
        </p:nvSpPr>
        <p:spPr/>
        <p:txBody>
          <a:bodyPr/>
          <a:lstStyle/>
          <a:p>
            <a:r>
              <a:rPr lang="en-US" dirty="0" smtClean="0"/>
              <a:t>[3] </a:t>
            </a:r>
            <a:r>
              <a:rPr lang="en-US" dirty="0"/>
              <a:t>pry(#&lt;Chef::Recipe&gt;)</a:t>
            </a:r>
            <a:r>
              <a:rPr lang="en-US" dirty="0" smtClean="0"/>
              <a:t>&gt; node['</a:t>
            </a:r>
            <a:r>
              <a:rPr lang="en-US" dirty="0" err="1" smtClean="0"/>
              <a:t>htpd</a:t>
            </a:r>
            <a:r>
              <a:rPr lang="en-US" dirty="0" smtClean="0"/>
              <a:t>']</a:t>
            </a:r>
            <a:endParaRPr lang="en-US" dirty="0"/>
          </a:p>
        </p:txBody>
      </p:sp>
      <p:sp>
        <p:nvSpPr>
          <p:cNvPr id="5" name="Title 4"/>
          <p:cNvSpPr>
            <a:spLocks noGrp="1"/>
          </p:cNvSpPr>
          <p:nvPr>
            <p:ph type="title"/>
          </p:nvPr>
        </p:nvSpPr>
        <p:spPr/>
        <p:txBody>
          <a:bodyPr/>
          <a:lstStyle/>
          <a:p>
            <a:r>
              <a:rPr lang="en-US" dirty="0" smtClean="0"/>
              <a:t>Explore the Different Node Attributes</a:t>
            </a:r>
            <a:endParaRPr lang="en-US" dirty="0"/>
          </a:p>
        </p:txBody>
      </p:sp>
    </p:spTree>
    <p:extLst>
      <p:ext uri="{BB962C8B-B14F-4D97-AF65-F5344CB8AC3E}">
        <p14:creationId xmlns:p14="http://schemas.microsoft.com/office/powerpoint/2010/main" val="140869287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lstStyle/>
          <a:p>
            <a:r>
              <a:rPr lang="en-US" b="1" dirty="0" err="1"/>
              <a:t>httpd</a:t>
            </a:r>
            <a:endParaRPr lang="en-US" b="1" dirty="0"/>
          </a:p>
          <a:p>
            <a:r>
              <a:rPr lang="en-US" b="1" dirty="0"/>
              <a:t>├── </a:t>
            </a:r>
            <a:r>
              <a:rPr lang="en-US" b="1" dirty="0" err="1"/>
              <a:t>Berksfile</a:t>
            </a:r>
            <a:endParaRPr lang="en-US" b="1" dirty="0"/>
          </a:p>
          <a:p>
            <a:r>
              <a:rPr lang="en-US" b="1" dirty="0"/>
              <a:t>├── </a:t>
            </a:r>
            <a:r>
              <a:rPr lang="en-US" b="1" dirty="0" err="1"/>
              <a:t>Berksfile.lock</a:t>
            </a:r>
            <a:endParaRPr lang="en-US" b="1" dirty="0"/>
          </a:p>
          <a:p>
            <a:r>
              <a:rPr lang="en-US" b="1" dirty="0"/>
              <a:t>├── </a:t>
            </a:r>
            <a:r>
              <a:rPr lang="en-US" b="1" dirty="0" err="1"/>
              <a:t>README.md</a:t>
            </a:r>
            <a:endParaRPr lang="en-US" b="1" dirty="0"/>
          </a:p>
          <a:p>
            <a:r>
              <a:rPr lang="en-US" b="1" dirty="0"/>
              <a:t>├── </a:t>
            </a:r>
            <a:r>
              <a:rPr lang="en-US" b="1" dirty="0" err="1"/>
              <a:t>chefignore</a:t>
            </a:r>
            <a:endParaRPr lang="en-US" b="1" dirty="0"/>
          </a:p>
          <a:p>
            <a:r>
              <a:rPr lang="en-US" b="1" dirty="0"/>
              <a:t>├── </a:t>
            </a:r>
            <a:r>
              <a:rPr lang="en-US" b="1" dirty="0" err="1"/>
              <a:t>metadata.rb</a:t>
            </a:r>
            <a:endParaRPr lang="en-US" b="1" dirty="0"/>
          </a:p>
          <a:p>
            <a:r>
              <a:rPr lang="en-US" b="1" dirty="0"/>
              <a:t>├── recipes</a:t>
            </a:r>
          </a:p>
          <a:p>
            <a:r>
              <a:rPr lang="en-US" b="1" dirty="0"/>
              <a:t>│   ├── </a:t>
            </a:r>
            <a:r>
              <a:rPr lang="en-US" b="1" dirty="0" err="1"/>
              <a:t>default.rb</a:t>
            </a:r>
            <a:endParaRPr lang="en-US" b="1" dirty="0"/>
          </a:p>
          <a:p>
            <a:r>
              <a:rPr lang="en-US" b="1" dirty="0"/>
              <a:t>│   └── </a:t>
            </a:r>
            <a:r>
              <a:rPr lang="en-US" b="1" dirty="0" err="1" smtClean="0"/>
              <a:t>install.rb</a:t>
            </a:r>
            <a:endParaRPr lang="en-US" b="1" dirty="0" smtClean="0"/>
          </a:p>
          <a:p>
            <a:r>
              <a:rPr lang="en-US" b="1" dirty="0"/>
              <a:t>10 directories, 12 files</a:t>
            </a:r>
          </a:p>
        </p:txBody>
      </p:sp>
      <p:sp>
        <p:nvSpPr>
          <p:cNvPr id="8" name="Text Placeholder 7"/>
          <p:cNvSpPr>
            <a:spLocks noGrp="1"/>
          </p:cNvSpPr>
          <p:nvPr>
            <p:ph type="body" sz="quarter" idx="11"/>
          </p:nvPr>
        </p:nvSpPr>
        <p:spPr/>
        <p:txBody>
          <a:bodyPr/>
          <a:lstStyle/>
          <a:p>
            <a:r>
              <a:rPr lang="en-US" dirty="0" smtClean="0"/>
              <a:t>&gt; tree </a:t>
            </a:r>
            <a:r>
              <a:rPr lang="en-US" dirty="0" err="1" smtClean="0"/>
              <a:t>httpd</a:t>
            </a:r>
            <a:endParaRPr lang="en-US" dirty="0"/>
          </a:p>
        </p:txBody>
      </p:sp>
      <p:sp>
        <p:nvSpPr>
          <p:cNvPr id="6" name="Title 5"/>
          <p:cNvSpPr>
            <a:spLocks noGrp="1"/>
          </p:cNvSpPr>
          <p:nvPr>
            <p:ph type="title"/>
          </p:nvPr>
        </p:nvSpPr>
        <p:spPr/>
        <p:txBody>
          <a:bodyPr>
            <a:normAutofit fontScale="90000"/>
          </a:bodyPr>
          <a:lstStyle/>
          <a:p>
            <a:r>
              <a:rPr lang="en-US" dirty="0" smtClean="0"/>
              <a:t>Examine the Content of the </a:t>
            </a:r>
            <a:r>
              <a:rPr lang="en-US" dirty="0" err="1" smtClean="0"/>
              <a:t>httpd</a:t>
            </a:r>
            <a:r>
              <a:rPr lang="en-US" dirty="0" smtClean="0"/>
              <a:t> cookbook</a:t>
            </a:r>
            <a:endParaRPr lang="en-US" dirty="0"/>
          </a:p>
        </p:txBody>
      </p:sp>
    </p:spTree>
    <p:extLst>
      <p:ext uri="{BB962C8B-B14F-4D97-AF65-F5344CB8AC3E}">
        <p14:creationId xmlns:p14="http://schemas.microsoft.com/office/powerpoint/2010/main" val="1539128474"/>
      </p:ext>
    </p:extLst>
  </p:cSld>
  <p:clrMapOvr>
    <a:masterClrMapping/>
  </p:clrMapOvr>
  <p:transition xmlns:p14="http://schemas.microsoft.com/office/powerpoint/2010/main" spd="med">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smtClean="0"/>
              <a:t>[4] </a:t>
            </a:r>
            <a:r>
              <a:rPr lang="en-US" dirty="0"/>
              <a:t>pry(#&lt;Chef::Recipe&gt;)</a:t>
            </a:r>
            <a:r>
              <a:rPr lang="en-US" dirty="0" smtClean="0"/>
              <a:t>&gt; exit!</a:t>
            </a:r>
            <a:endParaRPr lang="en-US" dirty="0"/>
          </a:p>
        </p:txBody>
      </p:sp>
      <p:sp>
        <p:nvSpPr>
          <p:cNvPr id="5" name="Title 4"/>
          <p:cNvSpPr>
            <a:spLocks noGrp="1"/>
          </p:cNvSpPr>
          <p:nvPr>
            <p:ph type="title"/>
          </p:nvPr>
        </p:nvSpPr>
        <p:spPr/>
        <p:txBody>
          <a:bodyPr/>
          <a:lstStyle/>
          <a:p>
            <a:r>
              <a:rPr lang="en-US" dirty="0" smtClean="0"/>
              <a:t>Halt the Execution of the Test Immediately</a:t>
            </a:r>
            <a:endParaRPr lang="en-US" dirty="0"/>
          </a:p>
        </p:txBody>
      </p:sp>
    </p:spTree>
    <p:extLst>
      <p:ext uri="{BB962C8B-B14F-4D97-AF65-F5344CB8AC3E}">
        <p14:creationId xmlns:p14="http://schemas.microsoft.com/office/powerpoint/2010/main" val="405111197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Setup a Break Point</a:t>
            </a:r>
            <a:endParaRPr lang="en-US" dirty="0"/>
          </a:p>
        </p:txBody>
      </p:sp>
      <p:sp>
        <p:nvSpPr>
          <p:cNvPr id="3" name="Content Placeholder 2"/>
          <p:cNvSpPr>
            <a:spLocks noGrp="1"/>
          </p:cNvSpPr>
          <p:nvPr>
            <p:ph sz="quarter" idx="11"/>
          </p:nvPr>
        </p:nvSpPr>
        <p:spPr/>
        <p:txBody>
          <a:bodyPr/>
          <a:lstStyle/>
          <a:p>
            <a:r>
              <a:rPr lang="en-US" dirty="0" smtClean="0"/>
              <a:t>Time to pry into the code and see what it is going on.</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Mutate the code and add the breakpoint</a:t>
            </a:r>
          </a:p>
          <a:p>
            <a:pPr marL="342900" indent="-342900">
              <a:buFont typeface="Wingdings" charset="2"/>
              <a:buChar char="ü"/>
            </a:pPr>
            <a:r>
              <a:rPr lang="en-US" dirty="0" smtClean="0"/>
              <a:t>Execute </a:t>
            </a:r>
            <a:r>
              <a:rPr lang="en-US" dirty="0"/>
              <a:t>the tests </a:t>
            </a:r>
            <a:r>
              <a:rPr lang="en-US" dirty="0" smtClean="0"/>
              <a:t>to cause the breakpoint to trigger</a:t>
            </a:r>
            <a:endParaRPr lang="en-US" dirty="0"/>
          </a:p>
          <a:p>
            <a:pPr marL="342900" indent="-342900">
              <a:buFont typeface="Wingdings" charset="2"/>
              <a:buChar char="q"/>
            </a:pPr>
            <a:r>
              <a:rPr lang="en-US" dirty="0" smtClean="0"/>
              <a:t>Remove the breakpoint and restore the code</a:t>
            </a:r>
            <a:endParaRPr lang="en-US" dirty="0"/>
          </a:p>
        </p:txBody>
      </p:sp>
    </p:spTree>
    <p:extLst>
      <p:ext uri="{BB962C8B-B14F-4D97-AF65-F5344CB8AC3E}">
        <p14:creationId xmlns:p14="http://schemas.microsoft.com/office/powerpoint/2010/main" val="1486383384"/>
      </p:ext>
    </p:extLst>
  </p:cSld>
  <p:clrMapOvr>
    <a:masterClrMapping/>
  </p:clrMapOvr>
  <p:transition xmlns:p14="http://schemas.microsoft.com/office/powerpoint/2010/main" spd="med">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Remove the Break Point from the Recipe</a:t>
            </a:r>
            <a:endParaRPr lang="en-US"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err="1"/>
              <a:t>httpd</a:t>
            </a:r>
            <a:endParaRPr lang="en-US" dirty="0"/>
          </a:p>
          <a:p>
            <a:r>
              <a:rPr lang="en-US" dirty="0"/>
              <a:t># Recipe:: install</a:t>
            </a:r>
          </a:p>
          <a:p>
            <a:r>
              <a:rPr lang="en-US" dirty="0"/>
              <a:t>#</a:t>
            </a:r>
          </a:p>
          <a:p>
            <a:r>
              <a:rPr lang="en-US" dirty="0"/>
              <a:t># Copyright (c) </a:t>
            </a:r>
            <a:r>
              <a:rPr lang="is-IS" dirty="0" smtClean="0"/>
              <a:t>2016</a:t>
            </a:r>
            <a:r>
              <a:rPr lang="en-US" dirty="0" smtClean="0"/>
              <a:t> </a:t>
            </a:r>
            <a:r>
              <a:rPr lang="en-US" dirty="0"/>
              <a:t>The Authors, All Rights Reserved.</a:t>
            </a:r>
          </a:p>
          <a:p>
            <a:r>
              <a:rPr lang="en-US" dirty="0"/>
              <a:t>require 'pry'</a:t>
            </a:r>
          </a:p>
          <a:p>
            <a:r>
              <a:rPr lang="en-US" dirty="0" err="1"/>
              <a:t>binding.pry</a:t>
            </a:r>
            <a:endParaRPr lang="en-US" dirty="0"/>
          </a:p>
          <a:p>
            <a:endParaRPr lang="en-US" dirty="0"/>
          </a:p>
          <a:p>
            <a:r>
              <a:rPr lang="en-US" dirty="0"/>
              <a:t>package node['</a:t>
            </a:r>
            <a:r>
              <a:rPr lang="en-US" dirty="0" err="1"/>
              <a:t>httpd</a:t>
            </a:r>
            <a:r>
              <a:rPr lang="en-US" dirty="0"/>
              <a:t>']['</a:t>
            </a:r>
            <a:r>
              <a:rPr lang="en-US" dirty="0" err="1"/>
              <a:t>package_name</a:t>
            </a:r>
            <a:r>
              <a:rPr lang="en-US" dirty="0"/>
              <a:t>']</a:t>
            </a:r>
          </a:p>
          <a:p>
            <a:endParaRPr lang="en-US" dirty="0"/>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/recipes/</a:t>
            </a:r>
            <a:r>
              <a:rPr lang="en-US" dirty="0" err="1" smtClean="0"/>
              <a:t>install.rb</a:t>
            </a:r>
            <a:endParaRPr lang="en-US" dirty="0"/>
          </a:p>
        </p:txBody>
      </p:sp>
      <p:sp>
        <p:nvSpPr>
          <p:cNvPr id="5" name="Text Placeholder 4"/>
          <p:cNvSpPr>
            <a:spLocks noGrp="1"/>
          </p:cNvSpPr>
          <p:nvPr>
            <p:ph type="body" sz="quarter" idx="12"/>
          </p:nvPr>
        </p:nvSpPr>
        <p:spPr>
          <a:xfrm>
            <a:off x="1124446" y="4741354"/>
            <a:ext cx="14404273" cy="1641484"/>
          </a:xfrm>
        </p:spPr>
        <p:txBody>
          <a:bodyPr/>
          <a:lstStyle/>
          <a:p>
            <a:r>
              <a:rPr lang="en-US" dirty="0" smtClean="0"/>
              <a:t>-</a:t>
            </a:r>
          </a:p>
        </p:txBody>
      </p:sp>
    </p:spTree>
    <p:extLst>
      <p:ext uri="{BB962C8B-B14F-4D97-AF65-F5344CB8AC3E}">
        <p14:creationId xmlns:p14="http://schemas.microsoft.com/office/powerpoint/2010/main" val="361948299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 the Change in the Attributes</a:t>
            </a:r>
            <a:endParaRPr lang="en-US" dirty="0"/>
          </a:p>
        </p:txBody>
      </p:sp>
      <p:sp>
        <p:nvSpPr>
          <p:cNvPr id="3" name="Content Placeholder 2"/>
          <p:cNvSpPr>
            <a:spLocks noGrp="1"/>
          </p:cNvSpPr>
          <p:nvPr>
            <p:ph sz="quarter" idx="10"/>
          </p:nvPr>
        </p:nvSpPr>
        <p:spPr/>
        <p:txBody>
          <a:bodyPr/>
          <a:lstStyle/>
          <a:p>
            <a:r>
              <a:rPr lang="en-US" dirty="0"/>
              <a:t>default[</a:t>
            </a:r>
            <a:r>
              <a:rPr lang="en-US" dirty="0" smtClean="0"/>
              <a:t>'</a:t>
            </a:r>
            <a:r>
              <a:rPr lang="en-US" dirty="0" err="1" smtClean="0"/>
              <a:t>httpd</a:t>
            </a:r>
            <a:r>
              <a:rPr lang="en-US" dirty="0" smtClean="0"/>
              <a:t>'</a:t>
            </a:r>
            <a:r>
              <a:rPr lang="en-US" dirty="0"/>
              <a:t>]['</a:t>
            </a:r>
            <a:r>
              <a:rPr lang="en-US" dirty="0" err="1"/>
              <a:t>package_name</a:t>
            </a:r>
            <a:r>
              <a:rPr lang="en-US" dirty="0"/>
              <a:t>'] = '</a:t>
            </a:r>
            <a:r>
              <a:rPr lang="en-US" dirty="0" err="1"/>
              <a:t>httpd</a:t>
            </a:r>
            <a:r>
              <a:rPr lang="en-US" dirty="0"/>
              <a:t>'</a:t>
            </a:r>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/attributes/</a:t>
            </a:r>
            <a:r>
              <a:rPr lang="en-US" dirty="0" err="1" smtClean="0"/>
              <a:t>default.rb</a:t>
            </a:r>
            <a:endParaRPr lang="en-US" dirty="0"/>
          </a:p>
        </p:txBody>
      </p:sp>
      <p:sp>
        <p:nvSpPr>
          <p:cNvPr id="5" name="Text Placeholder 4"/>
          <p:cNvSpPr>
            <a:spLocks noGrp="1"/>
          </p:cNvSpPr>
          <p:nvPr>
            <p:ph type="body" sz="quarter" idx="13"/>
          </p:nvPr>
        </p:nvSpPr>
        <p:spPr>
          <a:xfrm>
            <a:off x="1135042" y="2135066"/>
            <a:ext cx="14404273" cy="626533"/>
          </a:xfrm>
        </p:spPr>
        <p:txBody>
          <a:bodyPr/>
          <a:lstStyle/>
          <a:p>
            <a:endParaRPr lang="en-US" dirty="0"/>
          </a:p>
        </p:txBody>
      </p:sp>
    </p:spTree>
    <p:extLst>
      <p:ext uri="{BB962C8B-B14F-4D97-AF65-F5344CB8AC3E}">
        <p14:creationId xmlns:p14="http://schemas.microsoft.com/office/powerpoint/2010/main" val="35795252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Setup a Break Point</a:t>
            </a:r>
            <a:endParaRPr lang="en-US" dirty="0"/>
          </a:p>
        </p:txBody>
      </p:sp>
      <p:sp>
        <p:nvSpPr>
          <p:cNvPr id="3" name="Content Placeholder 2"/>
          <p:cNvSpPr>
            <a:spLocks noGrp="1"/>
          </p:cNvSpPr>
          <p:nvPr>
            <p:ph sz="quarter" idx="11"/>
          </p:nvPr>
        </p:nvSpPr>
        <p:spPr/>
        <p:txBody>
          <a:bodyPr/>
          <a:lstStyle/>
          <a:p>
            <a:r>
              <a:rPr lang="en-US" dirty="0" smtClean="0"/>
              <a:t>Time to pry into the code and see what it is going on.</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Mutate the code and add the breakpoint</a:t>
            </a:r>
          </a:p>
          <a:p>
            <a:pPr marL="342900" indent="-342900">
              <a:buFont typeface="Wingdings" charset="2"/>
              <a:buChar char="ü"/>
            </a:pPr>
            <a:r>
              <a:rPr lang="en-US" dirty="0"/>
              <a:t>Execute the tests </a:t>
            </a:r>
            <a:r>
              <a:rPr lang="en-US" dirty="0" smtClean="0"/>
              <a:t>to cause the breakpoint to trigger</a:t>
            </a:r>
            <a:endParaRPr lang="en-US" dirty="0"/>
          </a:p>
          <a:p>
            <a:pPr marL="342900" indent="-342900">
              <a:buFont typeface="Wingdings" charset="2"/>
              <a:buChar char="ü"/>
            </a:pPr>
            <a:r>
              <a:rPr lang="en-US" dirty="0" smtClean="0"/>
              <a:t>Remove the breakpoint and restore the code</a:t>
            </a:r>
            <a:endParaRPr lang="en-US" dirty="0"/>
          </a:p>
        </p:txBody>
      </p:sp>
    </p:spTree>
    <p:extLst>
      <p:ext uri="{BB962C8B-B14F-4D97-AF65-F5344CB8AC3E}">
        <p14:creationId xmlns:p14="http://schemas.microsoft.com/office/powerpoint/2010/main" val="1358620145"/>
      </p:ext>
    </p:extLst>
  </p:cSld>
  <p:clrMapOvr>
    <a:masterClrMapping/>
  </p:clrMapOvr>
  <p:transition xmlns:p14="http://schemas.microsoft.com/office/powerpoint/2010/main" spd="med">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a:t>Review Existing </a:t>
            </a:r>
            <a:r>
              <a:rPr lang="en-US" b="1" dirty="0" smtClean="0"/>
              <a:t>Cookbook</a:t>
            </a:r>
          </a:p>
          <a:p>
            <a:pPr marL="457200" indent="-457200">
              <a:buFont typeface="Wingdings" charset="2"/>
              <a:buChar char="ü"/>
            </a:pPr>
            <a:r>
              <a:rPr lang="en-US" b="1" dirty="0" smtClean="0"/>
              <a:t>Faster Feedback with Unit Tests</a:t>
            </a:r>
          </a:p>
          <a:p>
            <a:pPr marL="457200" indent="-457200">
              <a:buFont typeface="Wingdings" charset="2"/>
              <a:buChar char="ü"/>
            </a:pPr>
            <a:r>
              <a:rPr lang="en-US" b="1" dirty="0"/>
              <a:t>Testing </a:t>
            </a:r>
            <a:r>
              <a:rPr lang="en-US" b="1" dirty="0" smtClean="0"/>
              <a:t>Resources</a:t>
            </a:r>
            <a:endParaRPr lang="en-US" b="1" dirty="0" smtClean="0"/>
          </a:p>
          <a:p>
            <a:pPr marL="457200" indent="-457200">
              <a:buFont typeface="Wingdings" charset="2"/>
              <a:buChar char="ü"/>
            </a:pPr>
            <a:r>
              <a:rPr lang="en-US" b="1" dirty="0" smtClean="0"/>
              <a:t>Refactoring </a:t>
            </a:r>
            <a:r>
              <a:rPr lang="en-US" b="1" dirty="0" smtClean="0"/>
              <a:t>to Attributes</a:t>
            </a:r>
          </a:p>
          <a:p>
            <a:pPr marL="457200" indent="-457200">
              <a:buFont typeface="Wingdings" charset="2"/>
              <a:buChar char="ü"/>
            </a:pPr>
            <a:r>
              <a:rPr lang="en-US" b="1" dirty="0" smtClean="0"/>
              <a:t>Debugging</a:t>
            </a:r>
            <a:endParaRPr lang="en-US" b="1" dirty="0"/>
          </a:p>
          <a:p>
            <a:pPr marL="457200" indent="-457200">
              <a:buFont typeface="Wingdings" charset="2"/>
              <a:buChar char="q"/>
            </a:pPr>
            <a:r>
              <a:rPr lang="en-US" b="1" dirty="0" smtClean="0"/>
              <a:t>Further Resources</a:t>
            </a:r>
          </a:p>
        </p:txBody>
      </p:sp>
    </p:spTree>
    <p:extLst>
      <p:ext uri="{BB962C8B-B14F-4D97-AF65-F5344CB8AC3E}">
        <p14:creationId xmlns:p14="http://schemas.microsoft.com/office/powerpoint/2010/main" val="198972364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 Us Know What You Think</a:t>
            </a:r>
            <a:endParaRPr lang="en-US" dirty="0"/>
          </a:p>
        </p:txBody>
      </p:sp>
      <p:sp>
        <p:nvSpPr>
          <p:cNvPr id="3" name="Text Placeholder 2"/>
          <p:cNvSpPr>
            <a:spLocks noGrp="1"/>
          </p:cNvSpPr>
          <p:nvPr>
            <p:ph type="body" sz="quarter" idx="12"/>
          </p:nvPr>
        </p:nvSpPr>
        <p:spPr>
          <a:xfrm>
            <a:off x="650040" y="1856198"/>
            <a:ext cx="7698093" cy="5345953"/>
          </a:xfrm>
        </p:spPr>
        <p:txBody>
          <a:bodyPr/>
          <a:lstStyle/>
          <a:p>
            <a:r>
              <a:rPr lang="en-US" b="1" dirty="0" smtClean="0"/>
              <a:t>"</a:t>
            </a:r>
            <a:r>
              <a:rPr lang="en-US" b="1" dirty="0" smtClean="0"/>
              <a:t>Rate This"</a:t>
            </a:r>
            <a:r>
              <a:rPr lang="en-US" dirty="0" smtClean="0"/>
              <a:t> presentation to leave your feedback and help me do my work better.</a:t>
            </a:r>
          </a:p>
          <a:p>
            <a:endParaRPr lang="en-US" dirty="0"/>
          </a:p>
          <a:p>
            <a:r>
              <a:rPr lang="en-US" dirty="0" smtClean="0"/>
              <a:t>Email me at </a:t>
            </a:r>
            <a:r>
              <a:rPr lang="en-US" b="1" dirty="0" err="1" smtClean="0"/>
              <a:t>franklin@chef.io</a:t>
            </a:r>
            <a:endParaRPr lang="en-US" b="1"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7940" t="26865" r="18330" b="2388"/>
          <a:stretch/>
        </p:blipFill>
        <p:spPr>
          <a:xfrm>
            <a:off x="8625384" y="1294654"/>
            <a:ext cx="6919416" cy="6469040"/>
          </a:xfrm>
          <a:prstGeom prst="rect">
            <a:avLst/>
          </a:prstGeom>
        </p:spPr>
      </p:pic>
    </p:spTree>
    <p:extLst>
      <p:ext uri="{BB962C8B-B14F-4D97-AF65-F5344CB8AC3E}">
        <p14:creationId xmlns:p14="http://schemas.microsoft.com/office/powerpoint/2010/main" val="171693183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6739" y="1227415"/>
            <a:ext cx="12202523" cy="6863917"/>
          </a:xfrm>
          <a:prstGeom prst="rect">
            <a:avLst/>
          </a:prstGeom>
        </p:spPr>
      </p:pic>
      <p:sp>
        <p:nvSpPr>
          <p:cNvPr id="2" name="Title 1"/>
          <p:cNvSpPr>
            <a:spLocks noGrp="1"/>
          </p:cNvSpPr>
          <p:nvPr>
            <p:ph type="title"/>
          </p:nvPr>
        </p:nvSpPr>
        <p:spPr/>
        <p:txBody>
          <a:bodyPr/>
          <a:lstStyle/>
          <a:p>
            <a:r>
              <a:rPr lang="en-US" dirty="0" smtClean="0"/>
              <a:t>The Joy of Automating!</a:t>
            </a:r>
            <a:endParaRPr lang="en-US" dirty="0"/>
          </a:p>
        </p:txBody>
      </p:sp>
      <p:sp>
        <p:nvSpPr>
          <p:cNvPr id="3" name="Text Placeholder 2"/>
          <p:cNvSpPr>
            <a:spLocks noGrp="1"/>
          </p:cNvSpPr>
          <p:nvPr>
            <p:ph type="body" sz="quarter" idx="12"/>
          </p:nvPr>
        </p:nvSpPr>
        <p:spPr>
          <a:xfrm>
            <a:off x="2172480" y="6332711"/>
            <a:ext cx="11915217" cy="1503811"/>
          </a:xfrm>
          <a:solidFill>
            <a:schemeClr val="tx2"/>
          </a:solidFill>
          <a:ln>
            <a:solidFill>
              <a:srgbClr val="F18B21"/>
            </a:solidFill>
          </a:ln>
        </p:spPr>
        <p:txBody>
          <a:bodyPr anchor="ctr"/>
          <a:lstStyle/>
          <a:p>
            <a:pPr lvl="1" algn="ctr"/>
            <a:r>
              <a:rPr lang="en-US" sz="3200" b="1" dirty="0" smtClean="0">
                <a:solidFill>
                  <a:schemeClr val="bg1"/>
                </a:solidFill>
              </a:rPr>
              <a:t>Fridays 10AM PDT </a:t>
            </a:r>
          </a:p>
          <a:p>
            <a:pPr lvl="1" algn="ctr"/>
            <a:r>
              <a:rPr lang="en-US" sz="3200" b="1" dirty="0" err="1" smtClean="0">
                <a:solidFill>
                  <a:schemeClr val="bg1"/>
                </a:solidFill>
              </a:rPr>
              <a:t>getchef</a:t>
            </a:r>
            <a:r>
              <a:rPr lang="en-US" sz="3200" b="1" dirty="0" smtClean="0">
                <a:solidFill>
                  <a:schemeClr val="bg1"/>
                </a:solidFill>
              </a:rPr>
              <a:t> @ </a:t>
            </a:r>
            <a:r>
              <a:rPr lang="en-US" sz="3200" b="1" dirty="0" smtClean="0">
                <a:solidFill>
                  <a:schemeClr val="bg1"/>
                </a:solidFill>
              </a:rPr>
              <a:t>YouTube</a:t>
            </a:r>
          </a:p>
        </p:txBody>
      </p:sp>
    </p:spTree>
    <p:extLst>
      <p:ext uri="{BB962C8B-B14F-4D97-AF65-F5344CB8AC3E}">
        <p14:creationId xmlns:p14="http://schemas.microsoft.com/office/powerpoint/2010/main" val="305628383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0615" y="1429426"/>
            <a:ext cx="8625385" cy="6199495"/>
          </a:xfrm>
          <a:prstGeom prst="rect">
            <a:avLst/>
          </a:prstGeom>
        </p:spPr>
      </p:pic>
      <p:sp>
        <p:nvSpPr>
          <p:cNvPr id="15" name="Title 14"/>
          <p:cNvSpPr>
            <a:spLocks noGrp="1"/>
          </p:cNvSpPr>
          <p:nvPr>
            <p:ph type="title"/>
          </p:nvPr>
        </p:nvSpPr>
        <p:spPr/>
        <p:txBody>
          <a:bodyPr/>
          <a:lstStyle/>
          <a:p>
            <a:r>
              <a:rPr lang="en-US" dirty="0" smtClean="0"/>
              <a:t>Test-Driven Cookbook Development</a:t>
            </a:r>
            <a:endParaRPr lang="en-US" dirty="0"/>
          </a:p>
        </p:txBody>
      </p:sp>
      <p:sp>
        <p:nvSpPr>
          <p:cNvPr id="16" name="Text Placeholder 15"/>
          <p:cNvSpPr>
            <a:spLocks noGrp="1"/>
          </p:cNvSpPr>
          <p:nvPr>
            <p:ph type="body" sz="quarter" idx="12"/>
          </p:nvPr>
        </p:nvSpPr>
        <p:spPr>
          <a:xfrm>
            <a:off x="650040" y="1856198"/>
            <a:ext cx="7565912" cy="5345953"/>
          </a:xfrm>
        </p:spPr>
        <p:txBody>
          <a:bodyPr/>
          <a:lstStyle/>
          <a:p>
            <a:pPr>
              <a:lnSpc>
                <a:spcPct val="150000"/>
              </a:lnSpc>
            </a:pPr>
            <a:r>
              <a:rPr lang="en-US" smtClean="0"/>
              <a:t>April 12 </a:t>
            </a:r>
            <a:r>
              <a:rPr lang="en-US" dirty="0" smtClean="0"/>
              <a:t>@ 8</a:t>
            </a:r>
            <a:r>
              <a:rPr lang="en-US" dirty="0"/>
              <a:t>:00 am </a:t>
            </a:r>
            <a:r>
              <a:rPr lang="en-US" dirty="0" smtClean="0"/>
              <a:t>- 4:00 pm </a:t>
            </a:r>
            <a:r>
              <a:rPr lang="en-US" smtClean="0"/>
              <a:t>(PDT</a:t>
            </a:r>
            <a:r>
              <a:rPr lang="en-US" dirty="0" smtClean="0"/>
              <a:t>)</a:t>
            </a:r>
          </a:p>
          <a:p>
            <a:pPr>
              <a:lnSpc>
                <a:spcPct val="150000"/>
              </a:lnSpc>
            </a:pPr>
            <a:r>
              <a:rPr lang="en-US" dirty="0" smtClean="0"/>
              <a:t>Sign </a:t>
            </a:r>
            <a:r>
              <a:rPr lang="en-US" dirty="0"/>
              <a:t>up at </a:t>
            </a:r>
            <a:r>
              <a:rPr lang="en-US" b="1" dirty="0"/>
              <a:t>https://www.chef.io/training</a:t>
            </a:r>
          </a:p>
          <a:p>
            <a:pPr>
              <a:lnSpc>
                <a:spcPct val="150000"/>
              </a:lnSpc>
            </a:pPr>
            <a:r>
              <a:rPr lang="en-US" dirty="0" smtClean="0"/>
              <a:t>Use the code </a:t>
            </a:r>
            <a:r>
              <a:rPr lang="en-US" b="1" dirty="0" smtClean="0"/>
              <a:t>TDDWEB </a:t>
            </a:r>
            <a:r>
              <a:rPr lang="en-US" dirty="0" smtClean="0"/>
              <a:t>to take </a:t>
            </a:r>
            <a:r>
              <a:rPr lang="en-US" sz="3600" b="1" dirty="0" smtClean="0"/>
              <a:t>15% off </a:t>
            </a:r>
            <a:r>
              <a:rPr lang="en-US" dirty="0" smtClean="0"/>
              <a:t>the cost of the course.</a:t>
            </a:r>
            <a:endParaRPr lang="en-US" dirty="0"/>
          </a:p>
          <a:p>
            <a:pPr>
              <a:lnSpc>
                <a:spcPct val="150000"/>
              </a:lnSpc>
            </a:pPr>
            <a:endParaRPr lang="en-US" dirty="0"/>
          </a:p>
        </p:txBody>
      </p:sp>
    </p:spTree>
    <p:extLst>
      <p:ext uri="{BB962C8B-B14F-4D97-AF65-F5344CB8AC3E}">
        <p14:creationId xmlns:p14="http://schemas.microsoft.com/office/powerpoint/2010/main" val="42486008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11" t="347" r="-211" b="52394"/>
          <a:stretch/>
        </p:blipFill>
        <p:spPr>
          <a:xfrm>
            <a:off x="7821684" y="4812192"/>
            <a:ext cx="7914185" cy="31499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Title 14"/>
          <p:cNvSpPr>
            <a:spLocks noGrp="1"/>
          </p:cNvSpPr>
          <p:nvPr>
            <p:ph type="title"/>
          </p:nvPr>
        </p:nvSpPr>
        <p:spPr/>
        <p:txBody>
          <a:bodyPr/>
          <a:lstStyle/>
          <a:p>
            <a:r>
              <a:rPr lang="en-US" dirty="0" smtClean="0"/>
              <a:t>Test-Driven Cookbook Development</a:t>
            </a:r>
            <a:endParaRPr lang="en-US" dirty="0"/>
          </a:p>
        </p:txBody>
      </p:sp>
      <p:sp>
        <p:nvSpPr>
          <p:cNvPr id="16" name="Text Placeholder 15"/>
          <p:cNvSpPr>
            <a:spLocks noGrp="1"/>
          </p:cNvSpPr>
          <p:nvPr>
            <p:ph type="body" sz="quarter" idx="12"/>
          </p:nvPr>
        </p:nvSpPr>
        <p:spPr>
          <a:xfrm>
            <a:off x="650039" y="1856198"/>
            <a:ext cx="15092085" cy="2738777"/>
          </a:xfrm>
        </p:spPr>
        <p:txBody>
          <a:bodyPr/>
          <a:lstStyle/>
          <a:p>
            <a:pPr>
              <a:lnSpc>
                <a:spcPct val="150000"/>
              </a:lnSpc>
            </a:pPr>
            <a:r>
              <a:rPr lang="en-US" dirty="0"/>
              <a:t>All the slides and the training content can </a:t>
            </a:r>
            <a:r>
              <a:rPr lang="en-US" dirty="0" smtClean="0"/>
              <a:t>be found on GitHub:</a:t>
            </a:r>
          </a:p>
          <a:p>
            <a:pPr>
              <a:lnSpc>
                <a:spcPct val="150000"/>
              </a:lnSpc>
            </a:pPr>
            <a:r>
              <a:rPr lang="en-US" b="1" dirty="0" smtClean="0">
                <a:solidFill>
                  <a:schemeClr val="tx2"/>
                </a:solidFill>
              </a:rPr>
              <a:t>https</a:t>
            </a:r>
            <a:r>
              <a:rPr lang="en-US" b="1" dirty="0">
                <a:solidFill>
                  <a:schemeClr val="tx2"/>
                </a:solidFill>
              </a:rPr>
              <a:t>://</a:t>
            </a:r>
            <a:r>
              <a:rPr lang="en-US" b="1" dirty="0" err="1">
                <a:solidFill>
                  <a:schemeClr val="tx2"/>
                </a:solidFill>
              </a:rPr>
              <a:t>github.com</a:t>
            </a:r>
            <a:r>
              <a:rPr lang="en-US" b="1" dirty="0">
                <a:solidFill>
                  <a:schemeClr val="tx2"/>
                </a:solidFill>
              </a:rPr>
              <a:t>/chef-training/</a:t>
            </a:r>
            <a:r>
              <a:rPr lang="en-US" b="1" dirty="0" err="1" smtClean="0">
                <a:solidFill>
                  <a:schemeClr val="tx2"/>
                </a:solidFill>
              </a:rPr>
              <a:t>test_driven_cookbook_development</a:t>
            </a:r>
            <a:endParaRPr lang="en-US" dirty="0"/>
          </a:p>
        </p:txBody>
      </p:sp>
    </p:spTree>
    <p:extLst>
      <p:ext uri="{BB962C8B-B14F-4D97-AF65-F5344CB8AC3E}">
        <p14:creationId xmlns:p14="http://schemas.microsoft.com/office/powerpoint/2010/main" val="24035593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Template.potx</Template>
  <TotalTime>18501</TotalTime>
  <Words>9749</Words>
  <Application>Microsoft Macintosh PowerPoint</Application>
  <PresentationFormat>Custom</PresentationFormat>
  <Paragraphs>1013</Paragraphs>
  <Slides>106</Slides>
  <Notes>87</Notes>
  <HiddenSlides>0</HiddenSlides>
  <MMClips>0</MMClips>
  <ScaleCrop>false</ScaleCrop>
  <HeadingPairs>
    <vt:vector size="4" baseType="variant">
      <vt:variant>
        <vt:lpstr>Theme</vt:lpstr>
      </vt:variant>
      <vt:variant>
        <vt:i4>2</vt:i4>
      </vt:variant>
      <vt:variant>
        <vt:lpstr>Slide Titles</vt:lpstr>
      </vt:variant>
      <vt:variant>
        <vt:i4>106</vt:i4>
      </vt:variant>
    </vt:vector>
  </HeadingPairs>
  <TitlesOfParts>
    <vt:vector size="108" baseType="lpstr">
      <vt:lpstr>Template</vt:lpstr>
      <vt:lpstr>Interaction</vt:lpstr>
      <vt:lpstr>Test Driven Cookbook Development</vt:lpstr>
      <vt:lpstr>Franklin Webber</vt:lpstr>
      <vt:lpstr>You</vt:lpstr>
      <vt:lpstr>Schedule</vt:lpstr>
      <vt:lpstr>Let Us Know What You Think</vt:lpstr>
      <vt:lpstr>Was this Valuable to You?</vt:lpstr>
      <vt:lpstr>Test Driven Cookbook Development</vt:lpstr>
      <vt:lpstr>Agenda</vt:lpstr>
      <vt:lpstr>Examine the Content of the httpd cookbook</vt:lpstr>
      <vt:lpstr>Gain Important Insights from the README</vt:lpstr>
      <vt:lpstr>Find the Culprit</vt:lpstr>
      <vt:lpstr>View the Test Kitchen Configuration File</vt:lpstr>
      <vt:lpstr>Find Purpose from the Integration Tests</vt:lpstr>
      <vt:lpstr>View the Contents of the Default Recipe</vt:lpstr>
      <vt:lpstr>View the Contents of the Install Recipe</vt:lpstr>
      <vt:lpstr>Agenda</vt:lpstr>
      <vt:lpstr>Slower Feedback Cycle</vt:lpstr>
      <vt:lpstr>External Dependencies</vt:lpstr>
      <vt:lpstr>PowerPoint Presentation</vt:lpstr>
      <vt:lpstr>Resource Collection</vt:lpstr>
      <vt:lpstr>RSpec and ChefSpec</vt:lpstr>
      <vt:lpstr>Test Kitchen versus ChefSpec</vt:lpstr>
      <vt:lpstr>Faster Feedback While Developing Cookbooks</vt:lpstr>
      <vt:lpstr>View the Spec Directory</vt:lpstr>
      <vt:lpstr>View the Test for the Default Recipe</vt:lpstr>
      <vt:lpstr>View the Test for the Default Recipe</vt:lpstr>
      <vt:lpstr>View the Test for the Default Recipe</vt:lpstr>
      <vt:lpstr>View the Test for the Default Recipe</vt:lpstr>
      <vt:lpstr>Execute the Test for the Default Recipe</vt:lpstr>
      <vt:lpstr>Faster Feedback While Developing Cookbooks</vt:lpstr>
      <vt:lpstr>We Should Test the Inclusion of a Recipe</vt:lpstr>
      <vt:lpstr>Create a Pending Test</vt:lpstr>
      <vt:lpstr>Execute the Tests to See the Pending Tests</vt:lpstr>
      <vt:lpstr>Execute the Tests to See the Pending Tests</vt:lpstr>
      <vt:lpstr>View the Results to See the Pending Tests</vt:lpstr>
      <vt:lpstr>Faster Feedback While Developing Cookbooks</vt:lpstr>
      <vt:lpstr>ChefSpec Documentation</vt:lpstr>
      <vt:lpstr>Write the Test that Verifies the Include Recipe</vt:lpstr>
      <vt:lpstr>Execute the Tests to See the Failure</vt:lpstr>
      <vt:lpstr>Faster Feedback While Developing Cookbooks</vt:lpstr>
      <vt:lpstr>Uncomment the Include Recipe</vt:lpstr>
      <vt:lpstr>Execute the Tests to See it Pass</vt:lpstr>
      <vt:lpstr>Faster Feedback While Developing Cookbooks</vt:lpstr>
      <vt:lpstr>Agenda</vt:lpstr>
      <vt:lpstr>Testing Remaining Resources</vt:lpstr>
      <vt:lpstr>Generated Recipes Also Generate Specs</vt:lpstr>
      <vt:lpstr>Execute the Install Specification</vt:lpstr>
      <vt:lpstr>Add a Pending Test to Verify the Package</vt:lpstr>
      <vt:lpstr>ChefSpec Documentation</vt:lpstr>
      <vt:lpstr>Write the Test to Verify the Package</vt:lpstr>
      <vt:lpstr>Write the Test to Verify the Package</vt:lpstr>
      <vt:lpstr>Execute the Test to See it Pass</vt:lpstr>
      <vt:lpstr>Testing Remaining Resources</vt:lpstr>
      <vt:lpstr>It's Quiet. Too Quiet.</vt:lpstr>
      <vt:lpstr>Comment Out the Resource</vt:lpstr>
      <vt:lpstr>Execute the Test to See it Fail</vt:lpstr>
      <vt:lpstr>Uncomment Out the Resource</vt:lpstr>
      <vt:lpstr>Execute the Test to See it Pass</vt:lpstr>
      <vt:lpstr>Testing Remaining Resources</vt:lpstr>
      <vt:lpstr>Agenda</vt:lpstr>
      <vt:lpstr>Modular Cookbook Recipes</vt:lpstr>
      <vt:lpstr>Modular Cookbook Recipes</vt:lpstr>
      <vt:lpstr>The Node Object</vt:lpstr>
      <vt:lpstr>Refactor to Use Attributes</vt:lpstr>
      <vt:lpstr>Replace the Value with a Node Attribute</vt:lpstr>
      <vt:lpstr>Refactor to Use Attributes</vt:lpstr>
      <vt:lpstr>Execute the Tests to See it Fail</vt:lpstr>
      <vt:lpstr>Refactor to Use Attributes</vt:lpstr>
      <vt:lpstr>Ask Chef How to Generate an Attributes File</vt:lpstr>
      <vt:lpstr>Use Chef to Generate a Default Attributes File</vt:lpstr>
      <vt:lpstr>View the Attributes File Generated</vt:lpstr>
      <vt:lpstr>Add the Default Node Attribute</vt:lpstr>
      <vt:lpstr>Refactor to Use Attributes</vt:lpstr>
      <vt:lpstr>Execute the Tests to See it Pass</vt:lpstr>
      <vt:lpstr>Refactor to Use Attributes</vt:lpstr>
      <vt:lpstr>Agenda</vt:lpstr>
      <vt:lpstr>What if We Made a Typo?</vt:lpstr>
      <vt:lpstr>Typos Like This One Will Waste Time</vt:lpstr>
      <vt:lpstr>Mental Model vs Actual Model</vt:lpstr>
      <vt:lpstr>Pry a Debugger</vt:lpstr>
      <vt:lpstr>Setup a Break Point</vt:lpstr>
      <vt:lpstr>Create a Typo in the Defined Attribute</vt:lpstr>
      <vt:lpstr>Add a Break Point in the Recipe</vt:lpstr>
      <vt:lpstr>Setup a Break Point</vt:lpstr>
      <vt:lpstr>Execute the Test to Initiate Pry</vt:lpstr>
      <vt:lpstr>Pry Provides an Interactive Prompt</vt:lpstr>
      <vt:lpstr>Ask Pry for Help</vt:lpstr>
      <vt:lpstr>Execute Any Code As You Would in a Recipe</vt:lpstr>
      <vt:lpstr>Explore the Different Node Attributes</vt:lpstr>
      <vt:lpstr>Halt the Execution of the Test Immediately</vt:lpstr>
      <vt:lpstr>Setup a Break Point</vt:lpstr>
      <vt:lpstr>Remove the Break Point from the Recipe</vt:lpstr>
      <vt:lpstr>Fix the Change in the Attributes</vt:lpstr>
      <vt:lpstr>Setup a Break Point</vt:lpstr>
      <vt:lpstr>Agenda</vt:lpstr>
      <vt:lpstr>Let Us Know What You Think</vt:lpstr>
      <vt:lpstr>The Joy of Automating!</vt:lpstr>
      <vt:lpstr>Test-Driven Cookbook Development</vt:lpstr>
      <vt:lpstr>Test-Driven Cookbook Development</vt:lpstr>
      <vt:lpstr>Webinars and Training Videos</vt:lpstr>
      <vt:lpstr>Testing Language Documentation</vt:lpstr>
      <vt:lpstr>My Terminal</vt:lpstr>
      <vt:lpstr>BrightTALK Attachments</vt:lpstr>
      <vt:lpstr>Agenda</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2273</cp:revision>
  <cp:lastPrinted>2016-02-24T01:48:58Z</cp:lastPrinted>
  <dcterms:created xsi:type="dcterms:W3CDTF">2012-09-13T17:36:07Z</dcterms:created>
  <dcterms:modified xsi:type="dcterms:W3CDTF">2016-03-22T18:12:32Z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